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notesMasterIdLst>
    <p:notesMasterId r:id="rId17"/>
  </p:notesMasterIdLst>
  <p:sldIdLst>
    <p:sldId id="256" r:id="rId2"/>
    <p:sldId id="267" r:id="rId3"/>
    <p:sldId id="261" r:id="rId4"/>
    <p:sldId id="268" r:id="rId5"/>
    <p:sldId id="263" r:id="rId6"/>
    <p:sldId id="269" r:id="rId7"/>
    <p:sldId id="279" r:id="rId8"/>
    <p:sldId id="389" r:id="rId9"/>
    <p:sldId id="271" r:id="rId10"/>
    <p:sldId id="275" r:id="rId11"/>
    <p:sldId id="274" r:id="rId12"/>
    <p:sldId id="396" r:id="rId13"/>
    <p:sldId id="398" r:id="rId14"/>
    <p:sldId id="272"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C301"/>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83" autoAdjust="0"/>
  </p:normalViewPr>
  <p:slideViewPr>
    <p:cSldViewPr snapToGrid="0">
      <p:cViewPr varScale="1">
        <p:scale>
          <a:sx n="94" d="100"/>
          <a:sy n="94" d="100"/>
        </p:scale>
        <p:origin x="66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uhong%20Liang\Desktop\BDAT\BDAT%201000_Data%20Manipulate%20Techniques\Assignment\Assignment%204\Median_House_Prices_by_Transfer_Year_from_2000_-_2016.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uhong%20Liang\Desktop\BDAT\BDAT%201000_Data%20Manipulate%20Techniques\Assignment\Assignment%204\New_Melbourne_Housing_Clean.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uhong%20Liang\Desktop\BDAT\BDAT%201000_Data%20Manipulate%20Techniques\Assignment\Assignment%204\New_Melbourne_Housing_Clean.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uhong%20Liang\Desktop\BDAT\BDAT%201000_Data%20Manipulate%20Techniques\Assignment\Assignment%204\New_Melbourne_Housing_Clean.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uhong%20Liang\Desktop\BDAT\BDAT%201000_Data%20Manipulate%20Techniques\Assignment\Assignment%204\New_Melbourne_Housing_Cle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38282495036254"/>
          <c:y val="3.456763453959355E-2"/>
          <c:w val="0.82416635047916043"/>
          <c:h val="0.89728657887367247"/>
        </c:manualLayout>
      </c:layout>
      <c:scatterChart>
        <c:scatterStyle val="lineMarker"/>
        <c:varyColors val="0"/>
        <c:ser>
          <c:idx val="0"/>
          <c:order val="0"/>
          <c:tx>
            <c:strRef>
              <c:f>Median_House_Prices_by_Transfer!$C$1</c:f>
              <c:strCache>
                <c:ptCount val="1"/>
                <c:pt idx="0">
                  <c:v>Median_Price</c:v>
                </c:pt>
              </c:strCache>
            </c:strRef>
          </c:tx>
          <c:spPr>
            <a:ln w="9525" cap="rnd">
              <a:solidFill>
                <a:srgbClr val="0000FF"/>
              </a:solidFill>
              <a:round/>
            </a:ln>
            <a:effectLst>
              <a:outerShdw blurRad="50800" dist="38100" dir="5400000" rotWithShape="0">
                <a:srgbClr val="000000">
                  <a:alpha val="60000"/>
                </a:srgbClr>
              </a:outerShdw>
            </a:effectLst>
          </c:spPr>
          <c:marker>
            <c:symbol val="circle"/>
            <c:size val="6"/>
            <c:spPr>
              <a:solidFill>
                <a:srgbClr val="0000FF"/>
              </a:solidFill>
              <a:ln w="9525" cap="rnd">
                <a:solidFill>
                  <a:srgbClr val="0000FF"/>
                </a:solidFill>
                <a:round/>
              </a:ln>
              <a:effectLst>
                <a:outerShdw blurRad="50800" dist="38100" dir="5400000" rotWithShape="0">
                  <a:srgbClr val="000000">
                    <a:alpha val="60000"/>
                  </a:srgbClr>
                </a:outerShdw>
              </a:effectLst>
            </c:spPr>
          </c:marker>
          <c:xVal>
            <c:numRef>
              <c:f>Median_House_Prices_by_Transfer!$A$2:$A$34</c:f>
              <c:numCache>
                <c:formatCode>General</c:formatCode>
                <c:ptCount val="1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numCache>
            </c:numRef>
          </c:xVal>
          <c:yVal>
            <c:numRef>
              <c:f>Median_House_Prices_by_Transfer!$C$2:$C$34</c:f>
              <c:numCache>
                <c:formatCode>_(* #,##0_);_(* \(#,##0\);_(* "-"??_);_(@_)</c:formatCode>
                <c:ptCount val="17"/>
                <c:pt idx="0">
                  <c:v>280000</c:v>
                </c:pt>
                <c:pt idx="1">
                  <c:v>321500</c:v>
                </c:pt>
                <c:pt idx="2">
                  <c:v>372500</c:v>
                </c:pt>
                <c:pt idx="3">
                  <c:v>384000</c:v>
                </c:pt>
                <c:pt idx="4">
                  <c:v>395000</c:v>
                </c:pt>
                <c:pt idx="5">
                  <c:v>430000</c:v>
                </c:pt>
                <c:pt idx="6">
                  <c:v>525000</c:v>
                </c:pt>
                <c:pt idx="7">
                  <c:v>615000</c:v>
                </c:pt>
                <c:pt idx="8">
                  <c:v>579000</c:v>
                </c:pt>
                <c:pt idx="9">
                  <c:v>577500</c:v>
                </c:pt>
                <c:pt idx="10">
                  <c:v>782000</c:v>
                </c:pt>
                <c:pt idx="11">
                  <c:v>724999</c:v>
                </c:pt>
                <c:pt idx="12">
                  <c:v>720000</c:v>
                </c:pt>
                <c:pt idx="13">
                  <c:v>724000</c:v>
                </c:pt>
                <c:pt idx="14">
                  <c:v>849975</c:v>
                </c:pt>
                <c:pt idx="15">
                  <c:v>918000</c:v>
                </c:pt>
                <c:pt idx="16">
                  <c:v>1200000</c:v>
                </c:pt>
              </c:numCache>
            </c:numRef>
          </c:yVal>
          <c:smooth val="0"/>
          <c:extLst>
            <c:ext xmlns:c16="http://schemas.microsoft.com/office/drawing/2014/chart" uri="{C3380CC4-5D6E-409C-BE32-E72D297353CC}">
              <c16:uniqueId val="{00000000-3584-4B3F-9BC6-F7DB0C34CFA5}"/>
            </c:ext>
          </c:extLst>
        </c:ser>
        <c:dLbls>
          <c:showLegendKey val="0"/>
          <c:showVal val="0"/>
          <c:showCatName val="0"/>
          <c:showSerName val="0"/>
          <c:showPercent val="0"/>
          <c:showBubbleSize val="0"/>
        </c:dLbls>
        <c:axId val="504416016"/>
        <c:axId val="504417328"/>
      </c:scatterChart>
      <c:valAx>
        <c:axId val="504416016"/>
        <c:scaling>
          <c:orientation val="minMax"/>
          <c:min val="2000"/>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accent3"/>
                </a:solidFill>
                <a:latin typeface="+mn-lt"/>
                <a:ea typeface="+mn-ea"/>
                <a:cs typeface="+mn-cs"/>
              </a:defRPr>
            </a:pPr>
            <a:endParaRPr lang="en-US"/>
          </a:p>
        </c:txPr>
        <c:crossAx val="504417328"/>
        <c:crosses val="autoZero"/>
        <c:crossBetween val="midCat"/>
        <c:majorUnit val="2"/>
      </c:valAx>
      <c:valAx>
        <c:axId val="504417328"/>
        <c:scaling>
          <c:orientation val="minMax"/>
        </c:scaling>
        <c:delete val="0"/>
        <c:axPos val="l"/>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accent3"/>
                </a:solidFill>
                <a:latin typeface="+mn-lt"/>
                <a:ea typeface="+mn-ea"/>
                <a:cs typeface="+mn-cs"/>
              </a:defRPr>
            </a:pPr>
            <a:endParaRPr lang="en-US"/>
          </a:p>
        </c:txPr>
        <c:crossAx val="504416016"/>
        <c:crosses val="autoZero"/>
        <c:crossBetween val="midCat"/>
        <c:dispUnits>
          <c:builtInUnit val="millions"/>
          <c:dispUnitsLbl>
            <c:spPr>
              <a:noFill/>
              <a:ln>
                <a:noFill/>
              </a:ln>
              <a:effectLst/>
            </c:spPr>
            <c:txPr>
              <a:bodyPr rot="-5400000" spcFirstLastPara="1" vertOverflow="ellipsis" vert="horz" wrap="square" anchor="ctr" anchorCtr="1"/>
              <a:lstStyle/>
              <a:p>
                <a:pPr>
                  <a:defRPr sz="1197" b="1" i="0" u="none" strike="noStrike" kern="1200" baseline="0">
                    <a:solidFill>
                      <a:schemeClr val="accent3"/>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67913900441516906"/>
          <c:y val="3.3380417715971084E-2"/>
          <c:w val="0.241866795586273"/>
          <c:h val="5.5461668992665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ltLang="zh-CN" b="1" dirty="0"/>
              <a:t>Average Price</a:t>
            </a:r>
            <a:r>
              <a:rPr lang="en-US" altLang="zh-CN" b="1" baseline="0" dirty="0"/>
              <a:t> of Transaction Properties </a:t>
            </a:r>
          </a:p>
          <a:p>
            <a:pPr>
              <a:defRPr b="1"/>
            </a:pPr>
            <a:r>
              <a:rPr lang="en-US" altLang="zh-CN" b="1" baseline="0" dirty="0"/>
              <a:t>By Region</a:t>
            </a:r>
            <a:endParaRPr lang="en-US"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'Dominant area'!$E$78</c:f>
              <c:strCache>
                <c:ptCount val="1"/>
                <c:pt idx="0">
                  <c:v>Average of Price</c:v>
                </c:pt>
              </c:strCache>
            </c:strRef>
          </c:tx>
          <c:spPr>
            <a:solidFill>
              <a:schemeClr val="accent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F12B-4CEB-80B9-39759392E23C}"/>
              </c:ext>
            </c:extLst>
          </c:dPt>
          <c:cat>
            <c:strRef>
              <c:f>'Dominant area'!$D$79:$D$86</c:f>
              <c:strCache>
                <c:ptCount val="8"/>
                <c:pt idx="0">
                  <c:v>Southern Metropolitan</c:v>
                </c:pt>
                <c:pt idx="1">
                  <c:v>Eastern Metropolitan</c:v>
                </c:pt>
                <c:pt idx="2">
                  <c:v>Northern Metropolitan</c:v>
                </c:pt>
                <c:pt idx="3">
                  <c:v>Western Metropolitan</c:v>
                </c:pt>
                <c:pt idx="4">
                  <c:v>South-Eastern Metropolitan</c:v>
                </c:pt>
                <c:pt idx="5">
                  <c:v>Eastern Victoria</c:v>
                </c:pt>
                <c:pt idx="6">
                  <c:v>Northern Victoria</c:v>
                </c:pt>
                <c:pt idx="7">
                  <c:v>Western Victoria</c:v>
                </c:pt>
              </c:strCache>
            </c:strRef>
          </c:cat>
          <c:val>
            <c:numRef>
              <c:f>'Dominant area'!$E$79:$E$86</c:f>
              <c:numCache>
                <c:formatCode>0</c:formatCode>
                <c:ptCount val="8"/>
                <c:pt idx="0">
                  <c:v>1576536.8313253</c:v>
                </c:pt>
                <c:pt idx="1">
                  <c:v>1096712.804845222</c:v>
                </c:pt>
                <c:pt idx="2">
                  <c:v>929531.15473078936</c:v>
                </c:pt>
                <c:pt idx="3">
                  <c:v>889922.97246558196</c:v>
                </c:pt>
                <c:pt idx="4">
                  <c:v>884483.51265822782</c:v>
                </c:pt>
                <c:pt idx="5">
                  <c:v>635691.84615384613</c:v>
                </c:pt>
                <c:pt idx="6">
                  <c:v>545342.59259259258</c:v>
                </c:pt>
                <c:pt idx="7">
                  <c:v>429328.94736842107</c:v>
                </c:pt>
              </c:numCache>
            </c:numRef>
          </c:val>
          <c:extLst>
            <c:ext xmlns:c16="http://schemas.microsoft.com/office/drawing/2014/chart" uri="{C3380CC4-5D6E-409C-BE32-E72D297353CC}">
              <c16:uniqueId val="{00000000-F12B-4CEB-80B9-39759392E23C}"/>
            </c:ext>
          </c:extLst>
        </c:ser>
        <c:dLbls>
          <c:showLegendKey val="0"/>
          <c:showVal val="0"/>
          <c:showCatName val="0"/>
          <c:showSerName val="0"/>
          <c:showPercent val="0"/>
          <c:showBubbleSize val="0"/>
        </c:dLbls>
        <c:gapWidth val="182"/>
        <c:axId val="575390408"/>
        <c:axId val="458687288"/>
      </c:barChart>
      <c:catAx>
        <c:axId val="5753904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58687288"/>
        <c:crosses val="autoZero"/>
        <c:auto val="1"/>
        <c:lblAlgn val="ctr"/>
        <c:lblOffset val="100"/>
        <c:noMultiLvlLbl val="0"/>
      </c:catAx>
      <c:valAx>
        <c:axId val="458687288"/>
        <c:scaling>
          <c:orientation val="minMax"/>
        </c:scaling>
        <c:delete val="0"/>
        <c:axPos val="b"/>
        <c:majorGridlines>
          <c:spPr>
            <a:ln w="9525" cap="flat" cmpd="sng" algn="ctr">
              <a:solidFill>
                <a:schemeClr val="bg1">
                  <a:lumMod val="85000"/>
                </a:schemeClr>
              </a:solidFill>
              <a:prstDash val="dash"/>
              <a:round/>
            </a:ln>
            <a:effectLst/>
          </c:spPr>
        </c:majorGridlines>
        <c:numFmt formatCode="&quot;$&quot;#,##0.0" sourceLinked="0"/>
        <c:majorTickMark val="none"/>
        <c:minorTickMark val="none"/>
        <c:tickLblPos val="nextTo"/>
        <c:spPr>
          <a:noFill/>
          <a:ln>
            <a:solidFill>
              <a:schemeClr val="bg1">
                <a:lumMod val="95000"/>
              </a:schemeClr>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75390408"/>
        <c:crosses val="autoZero"/>
        <c:crossBetween val="between"/>
        <c:dispUnits>
          <c:builtInUnit val="millions"/>
          <c:dispUnitsLbl>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dispUnitsLbl>
        </c:dispUnits>
      </c:valAx>
      <c:spPr>
        <a:noFill/>
        <a:ln>
          <a:solidFill>
            <a:schemeClr val="bg1">
              <a:lumMod val="9500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Transaction</a:t>
            </a:r>
            <a:r>
              <a:rPr lang="en-US" sz="1600" b="1" baseline="0" dirty="0"/>
              <a:t> House Price Change From 2016 to 2018</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94007551533995"/>
          <c:y val="0.16083171054343309"/>
          <c:w val="0.82347002583805584"/>
          <c:h val="0.65033345730660752"/>
        </c:manualLayout>
      </c:layout>
      <c:scatterChart>
        <c:scatterStyle val="lineMarker"/>
        <c:varyColors val="0"/>
        <c:ser>
          <c:idx val="0"/>
          <c:order val="0"/>
          <c:tx>
            <c:strRef>
              <c:f>'Target Region'!$B$4</c:f>
              <c:strCache>
                <c:ptCount val="1"/>
                <c:pt idx="0">
                  <c:v>Eastern Metropolitan</c:v>
                </c:pt>
              </c:strCache>
            </c:strRef>
          </c:tx>
          <c:spPr>
            <a:ln w="19050" cap="rnd">
              <a:solidFill>
                <a:srgbClr val="0000FF"/>
              </a:solidFill>
              <a:round/>
            </a:ln>
            <a:effectLst/>
          </c:spPr>
          <c:marker>
            <c:symbol val="circle"/>
            <c:size val="5"/>
            <c:spPr>
              <a:solidFill>
                <a:srgbClr val="0000FF"/>
              </a:solidFill>
              <a:ln w="9525">
                <a:solidFill>
                  <a:srgbClr val="0000FF"/>
                </a:solidFill>
              </a:ln>
              <a:effectLst/>
            </c:spPr>
          </c:marker>
          <c:xVal>
            <c:numRef>
              <c:f>'Target Region'!$C$3:$E$3</c:f>
              <c:numCache>
                <c:formatCode>General</c:formatCode>
                <c:ptCount val="3"/>
                <c:pt idx="0">
                  <c:v>2016</c:v>
                </c:pt>
                <c:pt idx="1">
                  <c:v>2017</c:v>
                </c:pt>
                <c:pt idx="2">
                  <c:v>2018</c:v>
                </c:pt>
              </c:numCache>
            </c:numRef>
          </c:xVal>
          <c:yVal>
            <c:numRef>
              <c:f>'Target Region'!$C$4:$E$4</c:f>
              <c:numCache>
                <c:formatCode>_("$"* #,##0_);_("$"* \(#,##0\);_("$"* "-"??_);_(@_)</c:formatCode>
                <c:ptCount val="3"/>
                <c:pt idx="0">
                  <c:v>1150753.2467532468</c:v>
                </c:pt>
                <c:pt idx="1">
                  <c:v>1081424.6640926641</c:v>
                </c:pt>
                <c:pt idx="2">
                  <c:v>1131114.3188405796</c:v>
                </c:pt>
              </c:numCache>
            </c:numRef>
          </c:yVal>
          <c:smooth val="0"/>
          <c:extLst>
            <c:ext xmlns:c16="http://schemas.microsoft.com/office/drawing/2014/chart" uri="{C3380CC4-5D6E-409C-BE32-E72D297353CC}">
              <c16:uniqueId val="{00000000-D2E0-4DF8-9AE5-9EDFEA396952}"/>
            </c:ext>
          </c:extLst>
        </c:ser>
        <c:ser>
          <c:idx val="2"/>
          <c:order val="1"/>
          <c:tx>
            <c:strRef>
              <c:f>'Target Region'!$B$6</c:f>
              <c:strCache>
                <c:ptCount val="1"/>
                <c:pt idx="0">
                  <c:v>Northern Metropolitan</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'Target Region'!$C$3:$E$3</c:f>
              <c:numCache>
                <c:formatCode>General</c:formatCode>
                <c:ptCount val="3"/>
                <c:pt idx="0">
                  <c:v>2016</c:v>
                </c:pt>
                <c:pt idx="1">
                  <c:v>2017</c:v>
                </c:pt>
                <c:pt idx="2">
                  <c:v>2018</c:v>
                </c:pt>
              </c:numCache>
            </c:numRef>
          </c:xVal>
          <c:yVal>
            <c:numRef>
              <c:f>'Target Region'!$C$6:$E$6</c:f>
              <c:numCache>
                <c:formatCode>_("$"* #,##0_);_("$"* \(#,##0\);_("$"* "-"??_);_(@_)</c:formatCode>
                <c:ptCount val="3"/>
                <c:pt idx="0">
                  <c:v>853486.45625000005</c:v>
                </c:pt>
                <c:pt idx="1">
                  <c:v>723486.36682242993</c:v>
                </c:pt>
                <c:pt idx="2">
                  <c:v>727753.72258064512</c:v>
                </c:pt>
              </c:numCache>
            </c:numRef>
          </c:yVal>
          <c:smooth val="0"/>
          <c:extLst>
            <c:ext xmlns:c16="http://schemas.microsoft.com/office/drawing/2014/chart" uri="{C3380CC4-5D6E-409C-BE32-E72D297353CC}">
              <c16:uniqueId val="{00000001-D2E0-4DF8-9AE5-9EDFEA396952}"/>
            </c:ext>
          </c:extLst>
        </c:ser>
        <c:ser>
          <c:idx val="4"/>
          <c:order val="2"/>
          <c:tx>
            <c:strRef>
              <c:f>'Target Region'!$B$8</c:f>
              <c:strCache>
                <c:ptCount val="1"/>
                <c:pt idx="0">
                  <c:v>South-Eastern Metropolitan</c:v>
                </c:pt>
              </c:strCache>
            </c:strRef>
          </c:tx>
          <c:spPr>
            <a:ln w="19050" cap="rnd">
              <a:solidFill>
                <a:srgbClr val="00FF00"/>
              </a:solidFill>
              <a:round/>
            </a:ln>
            <a:effectLst/>
          </c:spPr>
          <c:marker>
            <c:symbol val="circle"/>
            <c:size val="5"/>
            <c:spPr>
              <a:solidFill>
                <a:srgbClr val="00FF00"/>
              </a:solidFill>
              <a:ln w="9525">
                <a:solidFill>
                  <a:srgbClr val="00FF00"/>
                </a:solidFill>
              </a:ln>
              <a:effectLst/>
            </c:spPr>
          </c:marker>
          <c:xVal>
            <c:numRef>
              <c:f>'Target Region'!$C$3:$E$3</c:f>
              <c:numCache>
                <c:formatCode>General</c:formatCode>
                <c:ptCount val="3"/>
                <c:pt idx="0">
                  <c:v>2016</c:v>
                </c:pt>
                <c:pt idx="1">
                  <c:v>2017</c:v>
                </c:pt>
                <c:pt idx="2">
                  <c:v>2018</c:v>
                </c:pt>
              </c:numCache>
            </c:numRef>
          </c:xVal>
          <c:yVal>
            <c:numRef>
              <c:f>'Target Region'!$C$8:$E$8</c:f>
              <c:numCache>
                <c:formatCode>_("$"* #,##0_);_("$"* \(#,##0\);_("$"* "-"??_);_(@_)</c:formatCode>
                <c:ptCount val="3"/>
                <c:pt idx="0">
                  <c:v>963891.16666666663</c:v>
                </c:pt>
                <c:pt idx="1">
                  <c:v>847374.98214285716</c:v>
                </c:pt>
                <c:pt idx="2">
                  <c:v>802341.46341463411</c:v>
                </c:pt>
              </c:numCache>
            </c:numRef>
          </c:yVal>
          <c:smooth val="0"/>
          <c:extLst>
            <c:ext xmlns:c16="http://schemas.microsoft.com/office/drawing/2014/chart" uri="{C3380CC4-5D6E-409C-BE32-E72D297353CC}">
              <c16:uniqueId val="{00000002-D2E0-4DF8-9AE5-9EDFEA396952}"/>
            </c:ext>
          </c:extLst>
        </c:ser>
        <c:ser>
          <c:idx val="5"/>
          <c:order val="3"/>
          <c:tx>
            <c:strRef>
              <c:f>'Target Region'!$B$9</c:f>
              <c:strCache>
                <c:ptCount val="1"/>
                <c:pt idx="0">
                  <c:v>Southern Metropolitan</c:v>
                </c:pt>
              </c:strCache>
            </c:strRef>
          </c:tx>
          <c:spPr>
            <a:ln w="19050" cap="rnd">
              <a:solidFill>
                <a:srgbClr val="FF0000"/>
              </a:solidFill>
              <a:round/>
            </a:ln>
            <a:effectLst/>
          </c:spPr>
          <c:marker>
            <c:symbol val="circle"/>
            <c:size val="5"/>
            <c:spPr>
              <a:solidFill>
                <a:srgbClr val="FF0000"/>
              </a:solidFill>
              <a:ln w="9525">
                <a:solidFill>
                  <a:srgbClr val="FF0000"/>
                </a:solidFill>
              </a:ln>
              <a:effectLst/>
            </c:spPr>
          </c:marker>
          <c:xVal>
            <c:numRef>
              <c:f>'Target Region'!$C$3:$E$3</c:f>
              <c:numCache>
                <c:formatCode>General</c:formatCode>
                <c:ptCount val="3"/>
                <c:pt idx="0">
                  <c:v>2016</c:v>
                </c:pt>
                <c:pt idx="1">
                  <c:v>2017</c:v>
                </c:pt>
                <c:pt idx="2">
                  <c:v>2018</c:v>
                </c:pt>
              </c:numCache>
            </c:numRef>
          </c:xVal>
          <c:yVal>
            <c:numRef>
              <c:f>'Target Region'!$C$9:$E$9</c:f>
              <c:numCache>
                <c:formatCode>_("$"* #,##0_);_("$"* \(#,##0\);_("$"* "-"??_);_(@_)</c:formatCode>
                <c:ptCount val="3"/>
                <c:pt idx="0">
                  <c:v>1365413.7096774194</c:v>
                </c:pt>
                <c:pt idx="1">
                  <c:v>1424366.0086206896</c:v>
                </c:pt>
                <c:pt idx="2">
                  <c:v>1539538.4615384601</c:v>
                </c:pt>
              </c:numCache>
            </c:numRef>
          </c:yVal>
          <c:smooth val="0"/>
          <c:extLst>
            <c:ext xmlns:c16="http://schemas.microsoft.com/office/drawing/2014/chart" uri="{C3380CC4-5D6E-409C-BE32-E72D297353CC}">
              <c16:uniqueId val="{00000003-D2E0-4DF8-9AE5-9EDFEA396952}"/>
            </c:ext>
          </c:extLst>
        </c:ser>
        <c:ser>
          <c:idx val="6"/>
          <c:order val="4"/>
          <c:tx>
            <c:strRef>
              <c:f>'Target Region'!$B$10</c:f>
              <c:strCache>
                <c:ptCount val="1"/>
                <c:pt idx="0">
                  <c:v>Western Metropolitan</c:v>
                </c:pt>
              </c:strCache>
            </c:strRef>
          </c:tx>
          <c:spPr>
            <a:ln w="19050" cap="rnd">
              <a:solidFill>
                <a:srgbClr val="00B0F0"/>
              </a:solidFill>
              <a:round/>
            </a:ln>
            <a:effectLst/>
          </c:spPr>
          <c:marker>
            <c:symbol val="circle"/>
            <c:size val="5"/>
            <c:spPr>
              <a:solidFill>
                <a:srgbClr val="00B0F0"/>
              </a:solidFill>
              <a:ln w="9525">
                <a:solidFill>
                  <a:srgbClr val="00B0F0"/>
                </a:solidFill>
              </a:ln>
              <a:effectLst/>
            </c:spPr>
          </c:marker>
          <c:xVal>
            <c:numRef>
              <c:f>'Target Region'!$C$3:$E$3</c:f>
              <c:numCache>
                <c:formatCode>General</c:formatCode>
                <c:ptCount val="3"/>
                <c:pt idx="0">
                  <c:v>2016</c:v>
                </c:pt>
                <c:pt idx="1">
                  <c:v>2017</c:v>
                </c:pt>
                <c:pt idx="2">
                  <c:v>2018</c:v>
                </c:pt>
              </c:numCache>
            </c:numRef>
          </c:xVal>
          <c:yVal>
            <c:numRef>
              <c:f>'Target Region'!$C$10:$E$10</c:f>
              <c:numCache>
                <c:formatCode>_("$"* #,##0_);_("$"* \(#,##0\);_("$"* "-"??_);_(@_)</c:formatCode>
                <c:ptCount val="3"/>
                <c:pt idx="0">
                  <c:v>876676.87634408602</c:v>
                </c:pt>
                <c:pt idx="1">
                  <c:v>742402.90930232557</c:v>
                </c:pt>
                <c:pt idx="2">
                  <c:v>722209.02777777775</c:v>
                </c:pt>
              </c:numCache>
            </c:numRef>
          </c:yVal>
          <c:smooth val="0"/>
          <c:extLst>
            <c:ext xmlns:c16="http://schemas.microsoft.com/office/drawing/2014/chart" uri="{C3380CC4-5D6E-409C-BE32-E72D297353CC}">
              <c16:uniqueId val="{00000004-D2E0-4DF8-9AE5-9EDFEA396952}"/>
            </c:ext>
          </c:extLst>
        </c:ser>
        <c:dLbls>
          <c:showLegendKey val="0"/>
          <c:showVal val="0"/>
          <c:showCatName val="0"/>
          <c:showSerName val="0"/>
          <c:showPercent val="0"/>
          <c:showBubbleSize val="0"/>
        </c:dLbls>
        <c:axId val="579229064"/>
        <c:axId val="579227096"/>
      </c:scatterChart>
      <c:valAx>
        <c:axId val="579229064"/>
        <c:scaling>
          <c:orientation val="minMax"/>
          <c:max val="2018"/>
          <c:min val="201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79227096"/>
        <c:crosses val="autoZero"/>
        <c:crossBetween val="midCat"/>
        <c:majorUnit val="1"/>
        <c:minorUnit val="0.5"/>
      </c:valAx>
      <c:valAx>
        <c:axId val="579227096"/>
        <c:scaling>
          <c:orientation val="minMax"/>
          <c:min val="5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t>Average Price ($) AUD</a:t>
                </a:r>
              </a:p>
            </c:rich>
          </c:tx>
          <c:layout>
            <c:manualLayout>
              <c:xMode val="edge"/>
              <c:yMode val="edge"/>
              <c:x val="1.367638186531569E-2"/>
              <c:y val="0.289731847756096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79229064"/>
        <c:crosses val="autoZero"/>
        <c:crossBetween val="midCat"/>
        <c:dispUnits>
          <c:builtInUnit val="millions"/>
          <c:dispUnitsLbl>
            <c:layout>
              <c:manualLayout>
                <c:xMode val="edge"/>
                <c:yMode val="edge"/>
                <c:x val="3.8824842407519572E-2"/>
                <c:y val="0.11300840336134452"/>
              </c:manualLayout>
            </c:layout>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layout>
        <c:manualLayout>
          <c:xMode val="edge"/>
          <c:yMode val="edge"/>
          <c:x val="8.8783882976810669E-2"/>
          <c:y val="0.88964746158946062"/>
          <c:w val="0.88093005983313988"/>
          <c:h val="9.8336987079828783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Growth Rate and</a:t>
            </a:r>
            <a:r>
              <a:rPr lang="en-US" sz="1600" b="1" baseline="0" dirty="0"/>
              <a:t> Average Sale Price By Suburb</a:t>
            </a:r>
            <a:endParaRPr lang="en-US" sz="1600" b="1" dirty="0"/>
          </a:p>
        </c:rich>
      </c:tx>
      <c:layout>
        <c:manualLayout>
          <c:xMode val="edge"/>
          <c:yMode val="edge"/>
          <c:x val="0.23291578061191989"/>
          <c:y val="1.5519554000335544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054273088590945E-2"/>
          <c:y val="0.11430891217137046"/>
          <c:w val="0.82065856052854136"/>
          <c:h val="0.69247269177548954"/>
        </c:manualLayout>
      </c:layout>
      <c:barChart>
        <c:barDir val="col"/>
        <c:grouping val="clustered"/>
        <c:varyColors val="0"/>
        <c:ser>
          <c:idx val="0"/>
          <c:order val="0"/>
          <c:tx>
            <c:strRef>
              <c:f>'Potential Suburbs'!$F$1</c:f>
              <c:strCache>
                <c:ptCount val="1"/>
                <c:pt idx="0">
                  <c:v>2017-2018</c:v>
                </c:pt>
              </c:strCache>
            </c:strRef>
          </c:tx>
          <c:spPr>
            <a:solidFill>
              <a:schemeClr val="accent1"/>
            </a:solidFill>
            <a:ln>
              <a:noFill/>
            </a:ln>
            <a:effectLst/>
          </c:spPr>
          <c:invertIfNegative val="0"/>
          <c:cat>
            <c:strRef>
              <c:f>'Potential Suburbs'!$A$2:$A$53</c:f>
              <c:strCache>
                <c:ptCount val="11"/>
                <c:pt idx="0">
                  <c:v>Roxburgh Park</c:v>
                </c:pt>
                <c:pt idx="1">
                  <c:v>Meadow Heights</c:v>
                </c:pt>
                <c:pt idx="2">
                  <c:v>South Morang</c:v>
                </c:pt>
                <c:pt idx="3">
                  <c:v>Epping</c:v>
                </c:pt>
                <c:pt idx="4">
                  <c:v>Dallas</c:v>
                </c:pt>
                <c:pt idx="5">
                  <c:v>Wollert</c:v>
                </c:pt>
                <c:pt idx="6">
                  <c:v>Mernda</c:v>
                </c:pt>
                <c:pt idx="7">
                  <c:v>Thomastown</c:v>
                </c:pt>
                <c:pt idx="8">
                  <c:v>Westmeadows</c:v>
                </c:pt>
                <c:pt idx="9">
                  <c:v>Broadmeadows</c:v>
                </c:pt>
                <c:pt idx="10">
                  <c:v>Craigieburn</c:v>
                </c:pt>
              </c:strCache>
            </c:strRef>
          </c:cat>
          <c:val>
            <c:numRef>
              <c:f>'Potential Suburbs'!$F$2:$F$53</c:f>
              <c:numCache>
                <c:formatCode>General</c:formatCode>
                <c:ptCount val="11"/>
                <c:pt idx="0">
                  <c:v>0.19384683981718867</c:v>
                </c:pt>
                <c:pt idx="1">
                  <c:v>0.13844699952748465</c:v>
                </c:pt>
                <c:pt idx="2">
                  <c:v>8.7751539097675191E-2</c:v>
                </c:pt>
                <c:pt idx="3">
                  <c:v>5.1227437798062631E-2</c:v>
                </c:pt>
                <c:pt idx="4">
                  <c:v>3.6885443653803258E-2</c:v>
                </c:pt>
                <c:pt idx="5">
                  <c:v>3.6768384192096049E-2</c:v>
                </c:pt>
                <c:pt idx="6">
                  <c:v>3.2671736455144838E-2</c:v>
                </c:pt>
                <c:pt idx="7">
                  <c:v>2.863822326125073E-2</c:v>
                </c:pt>
                <c:pt idx="8">
                  <c:v>2.2383036014809787E-2</c:v>
                </c:pt>
                <c:pt idx="9">
                  <c:v>1.7728278649090757E-2</c:v>
                </c:pt>
                <c:pt idx="10">
                  <c:v>4.709074485100411E-3</c:v>
                </c:pt>
              </c:numCache>
            </c:numRef>
          </c:val>
          <c:extLst>
            <c:ext xmlns:c16="http://schemas.microsoft.com/office/drawing/2014/chart" uri="{C3380CC4-5D6E-409C-BE32-E72D297353CC}">
              <c16:uniqueId val="{00000000-4D6A-42EE-92C3-388DCEF62AB2}"/>
            </c:ext>
          </c:extLst>
        </c:ser>
        <c:dLbls>
          <c:showLegendKey val="0"/>
          <c:showVal val="0"/>
          <c:showCatName val="0"/>
          <c:showSerName val="0"/>
          <c:showPercent val="0"/>
          <c:showBubbleSize val="0"/>
        </c:dLbls>
        <c:gapWidth val="219"/>
        <c:axId val="551503288"/>
        <c:axId val="551503944"/>
      </c:barChart>
      <c:lineChart>
        <c:grouping val="standard"/>
        <c:varyColors val="0"/>
        <c:ser>
          <c:idx val="1"/>
          <c:order val="1"/>
          <c:tx>
            <c:strRef>
              <c:f>'Potential Suburbs'!$D$1</c:f>
              <c:strCache>
                <c:ptCount val="1"/>
                <c:pt idx="0">
                  <c:v>2018</c:v>
                </c:pt>
              </c:strCache>
            </c:strRef>
          </c:tx>
          <c:spPr>
            <a:ln w="28575" cap="rnd">
              <a:solidFill>
                <a:srgbClr val="0000FF"/>
              </a:solidFill>
              <a:round/>
            </a:ln>
            <a:effectLst/>
          </c:spPr>
          <c:marker>
            <c:symbol val="diamond"/>
            <c:size val="9"/>
            <c:spPr>
              <a:solidFill>
                <a:srgbClr val="0000FF"/>
              </a:solidFill>
              <a:ln w="9525">
                <a:solidFill>
                  <a:srgbClr val="0000FF"/>
                </a:solidFill>
              </a:ln>
              <a:effectLst/>
            </c:spPr>
          </c:marker>
          <c:cat>
            <c:strRef>
              <c:f>'Potential Suburbs'!$A$2:$A$53</c:f>
              <c:strCache>
                <c:ptCount val="11"/>
                <c:pt idx="0">
                  <c:v>Roxburgh Park</c:v>
                </c:pt>
                <c:pt idx="1">
                  <c:v>Meadow Heights</c:v>
                </c:pt>
                <c:pt idx="2">
                  <c:v>South Morang</c:v>
                </c:pt>
                <c:pt idx="3">
                  <c:v>Epping</c:v>
                </c:pt>
                <c:pt idx="4">
                  <c:v>Dallas</c:v>
                </c:pt>
                <c:pt idx="5">
                  <c:v>Wollert</c:v>
                </c:pt>
                <c:pt idx="6">
                  <c:v>Mernda</c:v>
                </c:pt>
                <c:pt idx="7">
                  <c:v>Thomastown</c:v>
                </c:pt>
                <c:pt idx="8">
                  <c:v>Westmeadows</c:v>
                </c:pt>
                <c:pt idx="9">
                  <c:v>Broadmeadows</c:v>
                </c:pt>
                <c:pt idx="10">
                  <c:v>Craigieburn</c:v>
                </c:pt>
              </c:strCache>
            </c:strRef>
          </c:cat>
          <c:val>
            <c:numRef>
              <c:f>'Potential Suburbs'!$D$2:$D$53</c:f>
              <c:numCache>
                <c:formatCode>General</c:formatCode>
                <c:ptCount val="11"/>
                <c:pt idx="0">
                  <c:v>630000</c:v>
                </c:pt>
                <c:pt idx="1">
                  <c:v>556000</c:v>
                </c:pt>
                <c:pt idx="2">
                  <c:v>657666.66666666663</c:v>
                </c:pt>
                <c:pt idx="3">
                  <c:v>630217.85714285716</c:v>
                </c:pt>
                <c:pt idx="4">
                  <c:v>519833.33333333331</c:v>
                </c:pt>
                <c:pt idx="5">
                  <c:v>690833.33333333337</c:v>
                </c:pt>
                <c:pt idx="6">
                  <c:v>619818.18181818177</c:v>
                </c:pt>
                <c:pt idx="7">
                  <c:v>704000</c:v>
                </c:pt>
                <c:pt idx="8">
                  <c:v>675000</c:v>
                </c:pt>
                <c:pt idx="9">
                  <c:v>587625</c:v>
                </c:pt>
                <c:pt idx="10">
                  <c:v>566401.78571428568</c:v>
                </c:pt>
              </c:numCache>
            </c:numRef>
          </c:val>
          <c:smooth val="0"/>
          <c:extLst>
            <c:ext xmlns:c16="http://schemas.microsoft.com/office/drawing/2014/chart" uri="{C3380CC4-5D6E-409C-BE32-E72D297353CC}">
              <c16:uniqueId val="{00000001-4D6A-42EE-92C3-388DCEF62AB2}"/>
            </c:ext>
          </c:extLst>
        </c:ser>
        <c:ser>
          <c:idx val="2"/>
          <c:order val="2"/>
          <c:tx>
            <c:strRef>
              <c:f>'Potential Suburbs'!$G$1</c:f>
              <c:strCache>
                <c:ptCount val="1"/>
                <c:pt idx="0">
                  <c:v>Northern Metropolitan</c:v>
                </c:pt>
              </c:strCache>
            </c:strRef>
          </c:tx>
          <c:spPr>
            <a:ln w="19050" cap="rnd">
              <a:solidFill>
                <a:srgbClr val="FF0000"/>
              </a:solidFill>
              <a:prstDash val="dash"/>
              <a:round/>
            </a:ln>
            <a:effectLst/>
          </c:spPr>
          <c:marker>
            <c:symbol val="none"/>
          </c:marker>
          <c:cat>
            <c:strRef>
              <c:f>'Potential Suburbs'!$A$2:$A$53</c:f>
              <c:strCache>
                <c:ptCount val="11"/>
                <c:pt idx="0">
                  <c:v>Roxburgh Park</c:v>
                </c:pt>
                <c:pt idx="1">
                  <c:v>Meadow Heights</c:v>
                </c:pt>
                <c:pt idx="2">
                  <c:v>South Morang</c:v>
                </c:pt>
                <c:pt idx="3">
                  <c:v>Epping</c:v>
                </c:pt>
                <c:pt idx="4">
                  <c:v>Dallas</c:v>
                </c:pt>
                <c:pt idx="5">
                  <c:v>Wollert</c:v>
                </c:pt>
                <c:pt idx="6">
                  <c:v>Mernda</c:v>
                </c:pt>
                <c:pt idx="7">
                  <c:v>Thomastown</c:v>
                </c:pt>
                <c:pt idx="8">
                  <c:v>Westmeadows</c:v>
                </c:pt>
                <c:pt idx="9">
                  <c:v>Broadmeadows</c:v>
                </c:pt>
                <c:pt idx="10">
                  <c:v>Craigieburn</c:v>
                </c:pt>
              </c:strCache>
            </c:strRef>
          </c:cat>
          <c:val>
            <c:numRef>
              <c:f>'Potential Suburbs'!$G$2:$G$53</c:f>
              <c:numCache>
                <c:formatCode>General</c:formatCode>
                <c:ptCount val="11"/>
                <c:pt idx="0">
                  <c:v>727753.72258064512</c:v>
                </c:pt>
                <c:pt idx="1">
                  <c:v>727753.72258064512</c:v>
                </c:pt>
                <c:pt idx="2">
                  <c:v>727753.72258064512</c:v>
                </c:pt>
                <c:pt idx="3">
                  <c:v>727753.72258064512</c:v>
                </c:pt>
                <c:pt idx="4">
                  <c:v>727753.72258064512</c:v>
                </c:pt>
                <c:pt idx="5">
                  <c:v>727753.72258064512</c:v>
                </c:pt>
                <c:pt idx="6">
                  <c:v>727753.72258064512</c:v>
                </c:pt>
                <c:pt idx="7">
                  <c:v>727753.72258064512</c:v>
                </c:pt>
                <c:pt idx="8">
                  <c:v>727753.72258064512</c:v>
                </c:pt>
                <c:pt idx="9">
                  <c:v>727753.72258064512</c:v>
                </c:pt>
                <c:pt idx="10">
                  <c:v>727753.72258064512</c:v>
                </c:pt>
              </c:numCache>
            </c:numRef>
          </c:val>
          <c:smooth val="0"/>
          <c:extLst>
            <c:ext xmlns:c16="http://schemas.microsoft.com/office/drawing/2014/chart" uri="{C3380CC4-5D6E-409C-BE32-E72D297353CC}">
              <c16:uniqueId val="{00000002-4D6A-42EE-92C3-388DCEF62AB2}"/>
            </c:ext>
          </c:extLst>
        </c:ser>
        <c:dLbls>
          <c:showLegendKey val="0"/>
          <c:showVal val="0"/>
          <c:showCatName val="0"/>
          <c:showSerName val="0"/>
          <c:showPercent val="0"/>
          <c:showBubbleSize val="0"/>
        </c:dLbls>
        <c:marker val="1"/>
        <c:smooth val="0"/>
        <c:axId val="562081048"/>
        <c:axId val="562108600"/>
      </c:lineChart>
      <c:catAx>
        <c:axId val="551503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51503944"/>
        <c:crosses val="autoZero"/>
        <c:auto val="1"/>
        <c:lblAlgn val="ctr"/>
        <c:lblOffset val="100"/>
        <c:noMultiLvlLbl val="0"/>
      </c:catAx>
      <c:valAx>
        <c:axId val="551503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Growth Rate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51503288"/>
        <c:crosses val="autoZero"/>
        <c:crossBetween val="between"/>
      </c:valAx>
      <c:valAx>
        <c:axId val="562108600"/>
        <c:scaling>
          <c:orientation val="minMax"/>
          <c:min val="0"/>
        </c:scaling>
        <c:delete val="0"/>
        <c:axPos val="r"/>
        <c:title>
          <c:tx>
            <c:rich>
              <a:bodyPr rot="-5400000" spcFirstLastPara="1" vertOverflow="ellipsis" vert="horz" wrap="square" anchor="ctr" anchorCtr="1"/>
              <a:lstStyle/>
              <a:p>
                <a:pPr>
                  <a:defRPr sz="1000" b="1" i="0" u="none" strike="noStrike" kern="1200" baseline="0">
                    <a:solidFill>
                      <a:srgbClr val="0000FF"/>
                    </a:solidFill>
                    <a:latin typeface="+mn-lt"/>
                    <a:ea typeface="+mn-ea"/>
                    <a:cs typeface="+mn-cs"/>
                  </a:defRPr>
                </a:pPr>
                <a:r>
                  <a:rPr lang="en-US" b="1" dirty="0">
                    <a:solidFill>
                      <a:srgbClr val="0000FF"/>
                    </a:solidFill>
                  </a:rPr>
                  <a:t>Average</a:t>
                </a:r>
                <a:r>
                  <a:rPr lang="en-US" b="1" baseline="0" dirty="0">
                    <a:solidFill>
                      <a:srgbClr val="0000FF"/>
                    </a:solidFill>
                  </a:rPr>
                  <a:t> Price ($)AUD</a:t>
                </a:r>
                <a:endParaRPr lang="en-US" b="1" dirty="0">
                  <a:solidFill>
                    <a:srgbClr val="0000FF"/>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0000FF"/>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0FF"/>
                </a:solidFill>
                <a:latin typeface="+mn-lt"/>
                <a:ea typeface="+mn-ea"/>
                <a:cs typeface="+mn-cs"/>
              </a:defRPr>
            </a:pPr>
            <a:endParaRPr lang="en-US"/>
          </a:p>
        </c:txPr>
        <c:crossAx val="562081048"/>
        <c:crosses val="max"/>
        <c:crossBetween val="between"/>
        <c:dispUnits>
          <c:builtInUnit val="millions"/>
          <c:dispUnitsLbl>
            <c:spPr>
              <a:noFill/>
              <a:ln>
                <a:noFill/>
              </a:ln>
              <a:effectLst/>
            </c:spPr>
            <c:txPr>
              <a:bodyPr rot="-5400000" spcFirstLastPara="1" vertOverflow="ellipsis" vert="horz" wrap="square" anchor="ctr" anchorCtr="1"/>
              <a:lstStyle/>
              <a:p>
                <a:pPr>
                  <a:defRPr sz="1000" b="1" i="0" u="none" strike="noStrike" kern="1200" baseline="0">
                    <a:solidFill>
                      <a:srgbClr val="0000FF"/>
                    </a:solidFill>
                    <a:latin typeface="+mn-lt"/>
                    <a:ea typeface="+mn-ea"/>
                    <a:cs typeface="+mn-cs"/>
                  </a:defRPr>
                </a:pPr>
                <a:endParaRPr lang="en-US"/>
              </a:p>
            </c:txPr>
          </c:dispUnitsLbl>
        </c:dispUnits>
      </c:valAx>
      <c:catAx>
        <c:axId val="562081048"/>
        <c:scaling>
          <c:orientation val="minMax"/>
        </c:scaling>
        <c:delete val="1"/>
        <c:axPos val="b"/>
        <c:numFmt formatCode="General" sourceLinked="1"/>
        <c:majorTickMark val="out"/>
        <c:minorTickMark val="none"/>
        <c:tickLblPos val="nextTo"/>
        <c:crossAx val="562108600"/>
        <c:crosses val="autoZero"/>
        <c:auto val="1"/>
        <c:lblAlgn val="ctr"/>
        <c:lblOffset val="100"/>
        <c:noMultiLvlLbl val="0"/>
      </c:catAx>
      <c:spPr>
        <a:noFill/>
        <a:ln>
          <a:solidFill>
            <a:schemeClr val="bg1">
              <a:lumMod val="7500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'Dominant area'!$D$68:$D$75</cx:f>
        <cx:lvl ptCount="8">
          <cx:pt idx="0">Northern Metropolitan</cx:pt>
          <cx:pt idx="1">Western Metropolitan</cx:pt>
          <cx:pt idx="2">Southern Metropolitan</cx:pt>
          <cx:pt idx="3">Eastern Metropolitan</cx:pt>
          <cx:pt idx="4">South-Eastern Metropolitan</cx:pt>
          <cx:pt idx="5">Northern Victoria</cx:pt>
          <cx:pt idx="6">Eastern Victoria</cx:pt>
          <cx:pt idx="7">Western Victoria</cx:pt>
        </cx:lvl>
      </cx:strDim>
      <cx:numDim type="val">
        <cx:f>'Dominant area'!$E$68:$E$75</cx:f>
        <cx:lvl ptCount="8" formatCode="General">
          <cx:pt idx="0">1913</cx:pt>
          <cx:pt idx="1">1598</cx:pt>
          <cx:pt idx="2">1577</cx:pt>
          <cx:pt idx="3">743</cx:pt>
          <cx:pt idx="4">316</cx:pt>
          <cx:pt idx="5">54</cx:pt>
          <cx:pt idx="6">39</cx:pt>
          <cx:pt idx="7">38</cx:pt>
        </cx:lvl>
      </cx:numDim>
    </cx:data>
  </cx:chartData>
  <cx:chart>
    <cx:title pos="t" align="ctr" overlay="0">
      <cx:tx>
        <cx:txData>
          <cx:v>Total Transaction by Region</cx:v>
        </cx:txData>
      </cx:tx>
      <cx:txPr>
        <a:bodyPr spcFirstLastPara="1" vertOverflow="ellipsis" horzOverflow="overflow" wrap="square" lIns="0" tIns="0" rIns="0" bIns="0" anchor="ctr" anchorCtr="1"/>
        <a:lstStyle/>
        <a:p>
          <a:pPr algn="ctr" rtl="0">
            <a:defRPr sz="1600" b="1"/>
          </a:pPr>
          <a:r>
            <a:rPr lang="en-US" sz="1600" b="1" i="0" u="none" strike="noStrike" baseline="0" dirty="0">
              <a:solidFill>
                <a:sysClr val="windowText" lastClr="000000">
                  <a:lumMod val="65000"/>
                  <a:lumOff val="35000"/>
                </a:sysClr>
              </a:solidFill>
              <a:latin typeface="Calibri" panose="020F0502020204030204"/>
            </a:rPr>
            <a:t>Total Transaction by Region</a:t>
          </a:r>
        </a:p>
      </cx:txPr>
    </cx:title>
    <cx:plotArea>
      <cx:plotAreaRegion>
        <cx:series layoutId="clusteredColumn" uniqueId="{A014AE07-4FEE-4035-902E-89E30ECEE921}">
          <cx:tx>
            <cx:txData>
              <cx:f>'Dominant area'!$E$67</cx:f>
              <cx:v>Count of Address</cx:v>
            </cx:txData>
          </cx:tx>
          <cx:dataPt idx="0">
            <cx:spPr>
              <a:solidFill>
                <a:prstClr val="black"/>
              </a:solidFill>
            </cx:spPr>
          </cx:dataPt>
          <cx:dataPt idx="1">
            <cx:spPr>
              <a:solidFill>
                <a:prstClr val="black"/>
              </a:solidFill>
            </cx:spPr>
          </cx:dataPt>
          <cx:dataPt idx="2">
            <cx:spPr>
              <a:solidFill>
                <a:prstClr val="black"/>
              </a:solidFill>
            </cx:spPr>
          </cx:dataPt>
          <cx:dataId val="0"/>
          <cx:layoutPr>
            <cx:aggregation/>
          </cx:layoutPr>
          <cx:axisId val="1"/>
        </cx:series>
        <cx:series layoutId="paretoLine" ownerIdx="0" uniqueId="{06044806-17CC-48CB-AA57-F5616130CB13}">
          <cx:spPr>
            <a:ln>
              <a:solidFill>
                <a:srgbClr val="00B0F0"/>
              </a:solidFill>
            </a:ln>
          </cx:spPr>
          <cx:axisId val="2"/>
        </cx:series>
      </cx:plotAreaRegion>
      <cx:axis id="0">
        <cx:catScaling gapWidth="0"/>
        <cx:tickLabels/>
        <cx:txPr>
          <a:bodyPr spcFirstLastPara="1" vertOverflow="ellipsis" horzOverflow="overflow" wrap="square" lIns="0" tIns="0" rIns="0" bIns="0" anchor="ctr" anchorCtr="1"/>
          <a:lstStyle/>
          <a:p>
            <a:pPr algn="ctr" rtl="0">
              <a:defRPr b="1"/>
            </a:pPr>
            <a:endParaRPr lang="en-US" sz="900" b="1" i="0" u="none" strike="noStrike" baseline="0">
              <a:solidFill>
                <a:prstClr val="black">
                  <a:lumMod val="65000"/>
                  <a:lumOff val="35000"/>
                </a:prstClr>
              </a:solidFill>
              <a:latin typeface="Century Gothic" panose="020B0502020202020204"/>
            </a:endParaRPr>
          </a:p>
        </cx:txPr>
      </cx:axis>
      <cx:axis id="1">
        <cx:valScaling/>
        <cx:majorGridlines>
          <cx:spPr>
            <a:ln>
              <a:solidFill>
                <a:schemeClr val="bg1">
                  <a:lumMod val="85000"/>
                </a:schemeClr>
              </a:solidFill>
              <a:prstDash val="dash"/>
            </a:ln>
          </cx:spPr>
        </cx:majorGridlines>
        <cx:tickLabels/>
        <cx:txPr>
          <a:bodyPr spcFirstLastPara="1" vertOverflow="ellipsis" horzOverflow="overflow" wrap="square" lIns="0" tIns="0" rIns="0" bIns="0" anchor="ctr" anchorCtr="1"/>
          <a:lstStyle/>
          <a:p>
            <a:pPr algn="ctr" rtl="0">
              <a:defRPr b="1"/>
            </a:pPr>
            <a:endParaRPr lang="en-US" sz="900" b="1" i="0" u="none" strike="noStrike" baseline="0">
              <a:solidFill>
                <a:prstClr val="black">
                  <a:lumMod val="65000"/>
                  <a:lumOff val="35000"/>
                </a:prstClr>
              </a:solidFill>
              <a:latin typeface="Century Gothic" panose="020B0502020202020204"/>
            </a:endParaRPr>
          </a:p>
        </cx:txPr>
      </cx:axis>
      <cx:axis id="2">
        <cx:valScaling max="1" min="0"/>
        <cx:units unit="percentage"/>
        <cx:tickLabels/>
        <cx:txPr>
          <a:bodyPr spcFirstLastPara="1" vertOverflow="ellipsis" horzOverflow="overflow" wrap="square" lIns="0" tIns="0" rIns="0" bIns="0" anchor="ctr" anchorCtr="1"/>
          <a:lstStyle/>
          <a:p>
            <a:pPr algn="ctr" rtl="0">
              <a:defRPr b="1">
                <a:solidFill>
                  <a:srgbClr val="00B0F0"/>
                </a:solidFill>
              </a:defRPr>
            </a:pPr>
            <a:endParaRPr lang="en-US" sz="900" b="1" i="0" u="none" strike="noStrike" baseline="0">
              <a:solidFill>
                <a:srgbClr val="00B0F0"/>
              </a:solidFill>
              <a:latin typeface="Century Gothic" panose="020B050202020202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85D21-5596-4AE3-896C-70BDD7FD80EA}"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D2EE1-8C0A-441E-92D4-522A1A3E09A4}" type="slidenum">
              <a:rPr lang="en-US" smtClean="0"/>
              <a:t>‹#›</a:t>
            </a:fld>
            <a:endParaRPr lang="en-US"/>
          </a:p>
        </p:txBody>
      </p:sp>
    </p:spTree>
    <p:extLst>
      <p:ext uri="{BB962C8B-B14F-4D97-AF65-F5344CB8AC3E}">
        <p14:creationId xmlns:p14="http://schemas.microsoft.com/office/powerpoint/2010/main" val="181821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Quality of analysis on the historical housing data, to dive deeper and understand the factors contributing to the price of the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analysis aims to provide the answer for the above questions, using the data of the real-estate market in Melbourne from 2016-2018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2D2EE1-8C0A-441E-92D4-522A1A3E09A4}" type="slidenum">
              <a:rPr lang="en-US" smtClean="0"/>
              <a:t>2</a:t>
            </a:fld>
            <a:endParaRPr lang="en-US"/>
          </a:p>
        </p:txBody>
      </p:sp>
    </p:spTree>
    <p:extLst>
      <p:ext uri="{BB962C8B-B14F-4D97-AF65-F5344CB8AC3E}">
        <p14:creationId xmlns:p14="http://schemas.microsoft.com/office/powerpoint/2010/main" val="3285945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predicted that houses in Luxury segment will suffer a decline of average 2% in 2018.</a:t>
            </a:r>
          </a:p>
          <a:p>
            <a:endParaRPr lang="en-US" dirty="0"/>
          </a:p>
          <a:p>
            <a:r>
              <a:rPr lang="en-US" dirty="0"/>
              <a:t>Similarly to the trend in general segments, for buyers interested in making long term investment, it is advisable that they should make purchasing decision at the beginning of the year right before the peak price in February. </a:t>
            </a:r>
          </a:p>
          <a:p>
            <a:endParaRPr lang="en-US" dirty="0"/>
          </a:p>
          <a:p>
            <a:endParaRPr lang="en-US" dirty="0"/>
          </a:p>
        </p:txBody>
      </p:sp>
      <p:sp>
        <p:nvSpPr>
          <p:cNvPr id="4" name="Slide Number Placeholder 3"/>
          <p:cNvSpPr>
            <a:spLocks noGrp="1"/>
          </p:cNvSpPr>
          <p:nvPr>
            <p:ph type="sldNum" sz="quarter" idx="5"/>
          </p:nvPr>
        </p:nvSpPr>
        <p:spPr/>
        <p:txBody>
          <a:bodyPr/>
          <a:lstStyle/>
          <a:p>
            <a:fld id="{560CF8BB-EBC7-4B8F-9632-A5A136FBB880}" type="slidenum">
              <a:rPr lang="en-US" smtClean="0"/>
              <a:t>13</a:t>
            </a:fld>
            <a:endParaRPr lang="en-US" dirty="0"/>
          </a:p>
        </p:txBody>
      </p:sp>
    </p:spTree>
    <p:extLst>
      <p:ext uri="{BB962C8B-B14F-4D97-AF65-F5344CB8AC3E}">
        <p14:creationId xmlns:p14="http://schemas.microsoft.com/office/powerpoint/2010/main" val="282326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2D2EE1-8C0A-441E-92D4-522A1A3E09A4}" type="slidenum">
              <a:rPr lang="en-US" smtClean="0"/>
              <a:t>14</a:t>
            </a:fld>
            <a:endParaRPr lang="en-US"/>
          </a:p>
        </p:txBody>
      </p:sp>
    </p:spTree>
    <p:extLst>
      <p:ext uri="{BB962C8B-B14F-4D97-AF65-F5344CB8AC3E}">
        <p14:creationId xmlns:p14="http://schemas.microsoft.com/office/powerpoint/2010/main" val="122470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information of the dataset I used.</a:t>
            </a:r>
          </a:p>
        </p:txBody>
      </p:sp>
      <p:sp>
        <p:nvSpPr>
          <p:cNvPr id="4" name="Slide Number Placeholder 3"/>
          <p:cNvSpPr>
            <a:spLocks noGrp="1"/>
          </p:cNvSpPr>
          <p:nvPr>
            <p:ph type="sldNum" sz="quarter" idx="5"/>
          </p:nvPr>
        </p:nvSpPr>
        <p:spPr/>
        <p:txBody>
          <a:bodyPr/>
          <a:lstStyle/>
          <a:p>
            <a:fld id="{422D2EE1-8C0A-441E-92D4-522A1A3E09A4}" type="slidenum">
              <a:rPr lang="en-US" smtClean="0"/>
              <a:t>3</a:t>
            </a:fld>
            <a:endParaRPr lang="en-US"/>
          </a:p>
        </p:txBody>
      </p:sp>
    </p:spTree>
    <p:extLst>
      <p:ext uri="{BB962C8B-B14F-4D97-AF65-F5344CB8AC3E}">
        <p14:creationId xmlns:p14="http://schemas.microsoft.com/office/powerpoint/2010/main" val="336722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Which regions that people in Melbourne are more likely to buy a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Northern/ </a:t>
            </a:r>
            <a:r>
              <a:rPr lang="en-US" altLang="zh-CN" dirty="0">
                <a:latin typeface="Calibri" panose="020F0502020204030204" pitchFamily="34" charset="0"/>
                <a:cs typeface="Calibri" panose="020F0502020204030204" pitchFamily="34" charset="0"/>
              </a:rPr>
              <a:t>western/southern Metropolitan are the top 3 regions that consist over 80% of sold properties during 2016 to 2018.</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22D2EE1-8C0A-441E-92D4-522A1A3E09A4}" type="slidenum">
              <a:rPr lang="en-US" smtClean="0"/>
              <a:t>5</a:t>
            </a:fld>
            <a:endParaRPr lang="en-US"/>
          </a:p>
        </p:txBody>
      </p:sp>
    </p:spTree>
    <p:extLst>
      <p:ext uri="{BB962C8B-B14F-4D97-AF65-F5344CB8AC3E}">
        <p14:creationId xmlns:p14="http://schemas.microsoft.com/office/powerpoint/2010/main" val="133459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Which region to buy a house is most expensive?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22D2EE1-8C0A-441E-92D4-522A1A3E09A4}" type="slidenum">
              <a:rPr lang="en-US" smtClean="0"/>
              <a:t>6</a:t>
            </a:fld>
            <a:endParaRPr lang="en-US"/>
          </a:p>
        </p:txBody>
      </p:sp>
    </p:spTree>
    <p:extLst>
      <p:ext uri="{BB962C8B-B14F-4D97-AF65-F5344CB8AC3E}">
        <p14:creationId xmlns:p14="http://schemas.microsoft.com/office/powerpoint/2010/main" val="21292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property are more popular in the housing market in Melbourne? For example, what ‘s the type of the property dominate the market? How many bedrooms of the house people prefer to buy?</a:t>
            </a:r>
          </a:p>
          <a:p>
            <a:r>
              <a:rPr lang="en-US" dirty="0"/>
              <a:t>How far the distance of the house from CBD people are more likely to buy? To </a:t>
            </a:r>
            <a:r>
              <a:rPr lang="en-US" dirty="0" err="1"/>
              <a:t>ans</a:t>
            </a:r>
            <a:r>
              <a:rPr lang="en-US" dirty="0"/>
              <a:t> this question, I create a pie chart in SSRS. As the charts shows, 84% of the property sold in the market is house, include semi-detached and detached house. 77% of the house sold in the market is a house with 3-4 bedrooms. 71% of the house of distance from CBD within 14 km, and 61% of the houses  are with age less than 60. overall, a house with 3-4 bedrooms, of distance from CBD within 14kms and whose age is less than 60 years old is dominate the real – estate market in Melbourne</a:t>
            </a:r>
          </a:p>
        </p:txBody>
      </p:sp>
      <p:sp>
        <p:nvSpPr>
          <p:cNvPr id="4" name="Slide Number Placeholder 3"/>
          <p:cNvSpPr>
            <a:spLocks noGrp="1"/>
          </p:cNvSpPr>
          <p:nvPr>
            <p:ph type="sldNum" sz="quarter" idx="5"/>
          </p:nvPr>
        </p:nvSpPr>
        <p:spPr/>
        <p:txBody>
          <a:bodyPr/>
          <a:lstStyle/>
          <a:p>
            <a:fld id="{422D2EE1-8C0A-441E-92D4-522A1A3E09A4}" type="slidenum">
              <a:rPr lang="en-US" smtClean="0"/>
              <a:t>7</a:t>
            </a:fld>
            <a:endParaRPr lang="en-US"/>
          </a:p>
        </p:txBody>
      </p:sp>
    </p:spTree>
    <p:extLst>
      <p:ext uri="{BB962C8B-B14F-4D97-AF65-F5344CB8AC3E}">
        <p14:creationId xmlns:p14="http://schemas.microsoft.com/office/powerpoint/2010/main" val="142176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inspecting the relationship between price and 3 independent factors(*): distance, number of bedroom and land size, it is shown that the house price is significantly related to distance. The biggest abs coefficient shows that the house price is largely affected by distance. For a tight budget, distance is the very first option to be </a:t>
            </a:r>
            <a:r>
              <a:rPr lang="en-US" i="1" dirty="0"/>
              <a:t>“sacrificed” </a:t>
            </a:r>
            <a:r>
              <a:rPr lang="en-US" dirty="0"/>
              <a:t>in order to get the desired deal</a:t>
            </a:r>
          </a:p>
          <a:p>
            <a:r>
              <a:rPr lang="en-US" sz="1100" dirty="0">
                <a:solidFill>
                  <a:srgbClr val="C00000"/>
                </a:solidFill>
              </a:rPr>
              <a:t>(*) Using correlation and regression models</a:t>
            </a:r>
          </a:p>
          <a:p>
            <a:endParaRPr lang="en-US" dirty="0"/>
          </a:p>
        </p:txBody>
      </p:sp>
      <p:sp>
        <p:nvSpPr>
          <p:cNvPr id="4" name="Slide Number Placeholder 3"/>
          <p:cNvSpPr>
            <a:spLocks noGrp="1"/>
          </p:cNvSpPr>
          <p:nvPr>
            <p:ph type="sldNum" sz="quarter" idx="5"/>
          </p:nvPr>
        </p:nvSpPr>
        <p:spPr/>
        <p:txBody>
          <a:bodyPr/>
          <a:lstStyle/>
          <a:p>
            <a:fld id="{560CF8BB-EBC7-4B8F-9632-A5A136FBB880}" type="slidenum">
              <a:rPr lang="en-US" smtClean="0"/>
              <a:t>8</a:t>
            </a:fld>
            <a:endParaRPr lang="en-US" dirty="0"/>
          </a:p>
        </p:txBody>
      </p:sp>
    </p:spTree>
    <p:extLst>
      <p:ext uri="{BB962C8B-B14F-4D97-AF65-F5344CB8AC3E}">
        <p14:creationId xmlns:p14="http://schemas.microsoft.com/office/powerpoint/2010/main" val="316216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house price is Dramatically decline from 2016 to 2017 </a:t>
            </a:r>
            <a:r>
              <a:rPr lang="en-US" altLang="zh-CN" dirty="0"/>
              <a:t>about 15% however, from 2017 to 2018, </a:t>
            </a:r>
            <a:endParaRPr lang="en-US" dirty="0"/>
          </a:p>
          <a:p>
            <a:r>
              <a:rPr lang="en-US" dirty="0"/>
              <a:t>However this downward trend Slow down during 2017 to 2018</a:t>
            </a:r>
          </a:p>
        </p:txBody>
      </p:sp>
      <p:sp>
        <p:nvSpPr>
          <p:cNvPr id="4" name="Slide Number Placeholder 3"/>
          <p:cNvSpPr>
            <a:spLocks noGrp="1"/>
          </p:cNvSpPr>
          <p:nvPr>
            <p:ph type="sldNum" sz="quarter" idx="5"/>
          </p:nvPr>
        </p:nvSpPr>
        <p:spPr/>
        <p:txBody>
          <a:bodyPr/>
          <a:lstStyle/>
          <a:p>
            <a:fld id="{422D2EE1-8C0A-441E-92D4-522A1A3E09A4}" type="slidenum">
              <a:rPr lang="en-US" smtClean="0"/>
              <a:t>9</a:t>
            </a:fld>
            <a:endParaRPr lang="en-US"/>
          </a:p>
        </p:txBody>
      </p:sp>
    </p:spTree>
    <p:extLst>
      <p:ext uri="{BB962C8B-B14F-4D97-AF65-F5344CB8AC3E}">
        <p14:creationId xmlns:p14="http://schemas.microsoft.com/office/powerpoint/2010/main" val="420535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2D2EE1-8C0A-441E-92D4-522A1A3E09A4}" type="slidenum">
              <a:rPr lang="en-US" smtClean="0"/>
              <a:t>11</a:t>
            </a:fld>
            <a:endParaRPr lang="en-US"/>
          </a:p>
        </p:txBody>
      </p:sp>
    </p:spTree>
    <p:extLst>
      <p:ext uri="{BB962C8B-B14F-4D97-AF65-F5344CB8AC3E}">
        <p14:creationId xmlns:p14="http://schemas.microsoft.com/office/powerpoint/2010/main" val="274073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housing market in Melbourne is expected to be on a downward trend, as price in the forecast of 2018 will decrease by 12% compared to the average price in 2017.</a:t>
            </a:r>
          </a:p>
          <a:p>
            <a:endParaRPr lang="en-US" dirty="0"/>
          </a:p>
          <a:p>
            <a:r>
              <a:rPr lang="en-US" dirty="0"/>
              <a:t>The best time recommended to buy a house is in January when the price is predicted to reach the bottom of the entire year. However, the price is expected to jump up to the highest point in the following month (February).</a:t>
            </a:r>
          </a:p>
          <a:p>
            <a:endParaRPr lang="en-US" dirty="0"/>
          </a:p>
          <a:p>
            <a:endParaRPr lang="en-US" dirty="0"/>
          </a:p>
        </p:txBody>
      </p:sp>
      <p:sp>
        <p:nvSpPr>
          <p:cNvPr id="4" name="Slide Number Placeholder 3"/>
          <p:cNvSpPr>
            <a:spLocks noGrp="1"/>
          </p:cNvSpPr>
          <p:nvPr>
            <p:ph type="sldNum" sz="quarter" idx="5"/>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387579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333592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69672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1EFDDA0-4891-4986-88DF-8288E8DB92F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3696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4157475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1EFDDA0-4891-4986-88DF-8288E8DB92F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980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2383543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76710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406227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9309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9BC04E-94D2-4D62-95E0-0BCBC8E5C057}"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3673113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7402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9BC04E-94D2-4D62-95E0-0BCBC8E5C057}" type="datetimeFigureOut">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13192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9BC04E-94D2-4D62-95E0-0BCBC8E5C057}" type="datetimeFigureOut">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4096930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BC04E-94D2-4D62-95E0-0BCBC8E5C057}" type="datetimeFigureOut">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78919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650975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9BC04E-94D2-4D62-95E0-0BCBC8E5C057}"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1EFDDA0-4891-4986-88DF-8288E8DB92F8}" type="slidenum">
              <a:rPr lang="en-US" smtClean="0"/>
              <a:t>‹#›</a:t>
            </a:fld>
            <a:endParaRPr lang="en-US"/>
          </a:p>
        </p:txBody>
      </p:sp>
    </p:spTree>
    <p:extLst>
      <p:ext uri="{BB962C8B-B14F-4D97-AF65-F5344CB8AC3E}">
        <p14:creationId xmlns:p14="http://schemas.microsoft.com/office/powerpoint/2010/main" val="1826396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59BC04E-94D2-4D62-95E0-0BCBC8E5C057}" type="datetimeFigureOut">
              <a:rPr lang="en-US" smtClean="0"/>
              <a:t>4/23/2019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1EFDDA0-4891-4986-88DF-8288E8DB92F8}" type="slidenum">
              <a:rPr lang="en-US" smtClean="0"/>
              <a:t>‹#›</a:t>
            </a:fld>
            <a:endParaRPr lang="en-US"/>
          </a:p>
        </p:txBody>
      </p:sp>
    </p:spTree>
    <p:extLst>
      <p:ext uri="{BB962C8B-B14F-4D97-AF65-F5344CB8AC3E}">
        <p14:creationId xmlns:p14="http://schemas.microsoft.com/office/powerpoint/2010/main" val="230466068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data.melbourne.vic.gov.au/Property-Planning/Median-House-Prices-by-Transfer-Year-from-2000-201/67fb-mvax" TargetMode="External"/><Relationship Id="rId4" Type="http://schemas.openxmlformats.org/officeDocument/2006/relationships/hyperlink" Target="https://liveinmelbourne.vic.gov.au/discover/melbourne-victoria/metropolitan-melbourn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nthonypino/melbourne-housing-mark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4/relationships/chartEx" Target="../charts/chartEx1.xm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1D1F24C-BA9D-41EE-B46F-6C4F5B35D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9E144C-9D61-4980-897F-94FD5AF3EB15}"/>
              </a:ext>
            </a:extLst>
          </p:cNvPr>
          <p:cNvPicPr>
            <a:picLocks noChangeAspect="1"/>
          </p:cNvPicPr>
          <p:nvPr/>
        </p:nvPicPr>
        <p:blipFill rotWithShape="1">
          <a:blip r:embed="rId2">
            <a:alphaModFix amt="40000"/>
            <a:duotone>
              <a:schemeClr val="accent2">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t="23038" b="1962"/>
          <a:stretch/>
        </p:blipFill>
        <p:spPr>
          <a:xfrm>
            <a:off x="20" y="10"/>
            <a:ext cx="12191980" cy="6857990"/>
          </a:xfrm>
          <a:prstGeom prst="rect">
            <a:avLst/>
          </a:prstGeom>
        </p:spPr>
      </p:pic>
      <p:grpSp>
        <p:nvGrpSpPr>
          <p:cNvPr id="39" name="Group 11">
            <a:extLst>
              <a:ext uri="{FF2B5EF4-FFF2-40B4-BE49-F238E27FC236}">
                <a16:creationId xmlns:a16="http://schemas.microsoft.com/office/drawing/2014/main" id="{C13B8118-80AF-4C0C-BC64-74291987F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E28C34FD-C8AB-4444-9244-37247B99B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1" name="Freeform 12">
              <a:extLst>
                <a:ext uri="{FF2B5EF4-FFF2-40B4-BE49-F238E27FC236}">
                  <a16:creationId xmlns:a16="http://schemas.microsoft.com/office/drawing/2014/main" id="{F9BFF7D6-B77B-44E9-A782-9D298C990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514D6296-625A-4CC9-BEB9-D738BF2A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CF7A54B1-9C64-4395-9A06-3DCAFBD40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A06A8912-6544-446B-8B15-C7E68BF5E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23046646-4195-4B9A-8E43-22B520F8F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B0BBADBF-6D90-44AD-9068-FF03855DA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75227888-5A01-404B-AE4D-D79B05A86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B7ACB41F-3710-4051-AB65-5FC82C5FB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F28F1156-1F03-4A29-9016-C29EA17BC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F7C0D23E-7680-4D6E-B35D-244D3E77E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D1F7FFBA-E04A-40A4-8F92-AAD6EF8A4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531F9335-BB85-4646-9F4C-FF6BF7FC149A}"/>
              </a:ext>
            </a:extLst>
          </p:cNvPr>
          <p:cNvSpPr>
            <a:spLocks noGrp="1"/>
          </p:cNvSpPr>
          <p:nvPr>
            <p:ph type="ctrTitle"/>
          </p:nvPr>
        </p:nvSpPr>
        <p:spPr>
          <a:xfrm>
            <a:off x="2589213" y="2514600"/>
            <a:ext cx="8915399" cy="2262781"/>
          </a:xfrm>
        </p:spPr>
        <p:txBody>
          <a:bodyPr>
            <a:normAutofit/>
          </a:bodyPr>
          <a:lstStyle/>
          <a:p>
            <a:r>
              <a:rPr lang="en-US" altLang="zh-CN" sz="5000" b="1"/>
              <a:t>Melbourne Housing Analysis</a:t>
            </a:r>
            <a:br>
              <a:rPr lang="en-US" sz="5000"/>
            </a:br>
            <a:endParaRPr lang="en-US" sz="5000"/>
          </a:p>
        </p:txBody>
      </p:sp>
      <p:sp>
        <p:nvSpPr>
          <p:cNvPr id="3" name="Subtitle 2">
            <a:extLst>
              <a:ext uri="{FF2B5EF4-FFF2-40B4-BE49-F238E27FC236}">
                <a16:creationId xmlns:a16="http://schemas.microsoft.com/office/drawing/2014/main" id="{A7979CB0-B770-4852-AA73-A62276920230}"/>
              </a:ext>
            </a:extLst>
          </p:cNvPr>
          <p:cNvSpPr>
            <a:spLocks noGrp="1"/>
          </p:cNvSpPr>
          <p:nvPr>
            <p:ph type="subTitle" idx="1"/>
          </p:nvPr>
        </p:nvSpPr>
        <p:spPr>
          <a:xfrm>
            <a:off x="2589213" y="4777379"/>
            <a:ext cx="8915399" cy="1126283"/>
          </a:xfrm>
        </p:spPr>
        <p:txBody>
          <a:bodyPr>
            <a:normAutofit lnSpcReduction="10000"/>
          </a:bodyPr>
          <a:lstStyle/>
          <a:p>
            <a:r>
              <a:rPr lang="en-US" dirty="0"/>
              <a:t>Student Name: Suhong Liang</a:t>
            </a:r>
          </a:p>
          <a:p>
            <a:r>
              <a:rPr lang="en-US" dirty="0"/>
              <a:t>Student ID: 200398798</a:t>
            </a:r>
          </a:p>
          <a:p>
            <a:r>
              <a:rPr lang="en-US" altLang="zh-CN" dirty="0"/>
              <a:t>Instructor: Shannon Mulligan</a:t>
            </a:r>
            <a:endParaRPr lang="en-US" dirty="0"/>
          </a:p>
        </p:txBody>
      </p:sp>
      <p:grpSp>
        <p:nvGrpSpPr>
          <p:cNvPr id="26" name="Group 25">
            <a:extLst>
              <a:ext uri="{FF2B5EF4-FFF2-40B4-BE49-F238E27FC236}">
                <a16:creationId xmlns:a16="http://schemas.microsoft.com/office/drawing/2014/main" id="{502F7C86-D374-4969-AB87-CA4108CE95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D99BC819-B2EA-4CCC-8B23-CF42F48D6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1EA0AE3F-610C-4727-B82A-D91B4282E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1AED653B-8E26-4407-B55E-5EF634840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21EB9336-97C9-4E84-94CF-D3F74080F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69BF6CA2-569A-4C82-A2AE-CDCF36CCB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421FFC08-FE31-4A95-B2F5-68A06B97A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2422EB91-1B28-4E12-A747-0ACA5D9E2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6077349A-7224-44B1-9F3A-E1BDCB43B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A05A2443-1E41-4A29-927D-4C9D7FA8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849DD9E0-80A6-4A4C-91DD-CF69D1C33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04A5B2BC-E2EA-4553-8199-C4F3B86D8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69AA136B-030C-4644-821E-3247A1841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07649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D9FD-C2F9-4E77-A95C-7E3FD86331A4}"/>
              </a:ext>
            </a:extLst>
          </p:cNvPr>
          <p:cNvSpPr>
            <a:spLocks noGrp="1"/>
          </p:cNvSpPr>
          <p:nvPr>
            <p:ph type="title"/>
          </p:nvPr>
        </p:nvSpPr>
        <p:spPr>
          <a:xfrm>
            <a:off x="2543307" y="489431"/>
            <a:ext cx="8911687" cy="1280890"/>
          </a:xfrm>
        </p:spPr>
        <p:txBody>
          <a:bodyPr/>
          <a:lstStyle/>
          <a:p>
            <a:r>
              <a:rPr lang="en-US" dirty="0"/>
              <a:t>Where to Buy a 3-4 Bedroom House</a:t>
            </a:r>
            <a:br>
              <a:rPr lang="en-US" dirty="0"/>
            </a:br>
            <a:r>
              <a:rPr lang="en-US" sz="2800" dirty="0">
                <a:solidFill>
                  <a:schemeClr val="tx1"/>
                </a:solidFill>
              </a:rPr>
              <a:t>-Target Regions</a:t>
            </a:r>
            <a:endParaRPr lang="en-US" dirty="0"/>
          </a:p>
        </p:txBody>
      </p:sp>
      <p:pic>
        <p:nvPicPr>
          <p:cNvPr id="4" name="Content Placeholder 3">
            <a:extLst>
              <a:ext uri="{FF2B5EF4-FFF2-40B4-BE49-F238E27FC236}">
                <a16:creationId xmlns:a16="http://schemas.microsoft.com/office/drawing/2014/main" id="{1D1D6A3B-2F3D-44C7-8D23-B768123A5382}"/>
              </a:ext>
            </a:extLst>
          </p:cNvPr>
          <p:cNvPicPr>
            <a:picLocks noGrp="1" noChangeAspect="1"/>
          </p:cNvPicPr>
          <p:nvPr>
            <p:ph idx="1"/>
          </p:nvPr>
        </p:nvPicPr>
        <p:blipFill rotWithShape="1">
          <a:blip r:embed="rId2"/>
          <a:srcRect l="15416"/>
          <a:stretch/>
        </p:blipFill>
        <p:spPr>
          <a:xfrm>
            <a:off x="2658139" y="1644502"/>
            <a:ext cx="7939161" cy="5213498"/>
          </a:xfrm>
          <a:prstGeom prst="rect">
            <a:avLst/>
          </a:prstGeom>
        </p:spPr>
      </p:pic>
      <p:sp>
        <p:nvSpPr>
          <p:cNvPr id="5" name="Callout: Bent Line with No Border 4">
            <a:extLst>
              <a:ext uri="{FF2B5EF4-FFF2-40B4-BE49-F238E27FC236}">
                <a16:creationId xmlns:a16="http://schemas.microsoft.com/office/drawing/2014/main" id="{06FF17F4-D1AF-44DB-8403-223814ACD9B0}"/>
              </a:ext>
            </a:extLst>
          </p:cNvPr>
          <p:cNvSpPr/>
          <p:nvPr/>
        </p:nvSpPr>
        <p:spPr>
          <a:xfrm>
            <a:off x="4525925" y="5184424"/>
            <a:ext cx="2941675" cy="1578602"/>
          </a:xfrm>
          <a:prstGeom prst="callout2">
            <a:avLst>
              <a:gd name="adj1" fmla="val -2909"/>
              <a:gd name="adj2" fmla="val 26068"/>
              <a:gd name="adj3" fmla="val -15354"/>
              <a:gd name="adj4" fmla="val 28578"/>
              <a:gd name="adj5" fmla="val -30693"/>
              <a:gd name="adj6" fmla="val 374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Target Regions</a:t>
            </a:r>
            <a:r>
              <a:rPr lang="en-US" sz="1600" b="1" dirty="0">
                <a:solidFill>
                  <a:srgbClr val="FF0000"/>
                </a:solidFill>
              </a:rPr>
              <a:t>: </a:t>
            </a:r>
          </a:p>
          <a:p>
            <a:r>
              <a:rPr lang="en-US" sz="1600" dirty="0">
                <a:solidFill>
                  <a:schemeClr val="accent6"/>
                </a:solidFill>
              </a:rPr>
              <a:t>Northern Metropolitan </a:t>
            </a:r>
            <a:r>
              <a:rPr lang="en-US" sz="1600" dirty="0">
                <a:solidFill>
                  <a:schemeClr val="tx1"/>
                </a:solidFill>
              </a:rPr>
              <a:t>&amp;</a:t>
            </a:r>
            <a:r>
              <a:rPr lang="en-US" sz="1600" dirty="0">
                <a:solidFill>
                  <a:srgbClr val="FF0000"/>
                </a:solidFill>
              </a:rPr>
              <a:t> </a:t>
            </a:r>
            <a:r>
              <a:rPr lang="en-US" sz="1600" dirty="0">
                <a:solidFill>
                  <a:srgbClr val="00B0F0"/>
                </a:solidFill>
              </a:rPr>
              <a:t>Western Metropolitan</a:t>
            </a:r>
          </a:p>
          <a:p>
            <a:pPr marL="285750" indent="-285750">
              <a:buFont typeface="Wingdings" panose="05000000000000000000" pitchFamily="2" charset="2"/>
              <a:buChar char="ü"/>
            </a:pPr>
            <a:r>
              <a:rPr lang="en-US" sz="1400" dirty="0">
                <a:solidFill>
                  <a:schemeClr val="tx1"/>
                </a:solidFill>
              </a:rPr>
              <a:t>Close to CBD</a:t>
            </a:r>
          </a:p>
          <a:p>
            <a:pPr marL="285750" indent="-285750">
              <a:buFont typeface="Wingdings" panose="05000000000000000000" pitchFamily="2" charset="2"/>
              <a:buChar char="ü"/>
            </a:pPr>
            <a:r>
              <a:rPr lang="en-US" sz="1400" dirty="0">
                <a:solidFill>
                  <a:schemeClr val="tx1"/>
                </a:solidFill>
              </a:rPr>
              <a:t>Lowest Avg Sale Price</a:t>
            </a:r>
          </a:p>
          <a:p>
            <a:pPr marL="285750" indent="-285750">
              <a:buFont typeface="Wingdings" panose="05000000000000000000" pitchFamily="2" charset="2"/>
              <a:buChar char="ü"/>
            </a:pPr>
            <a:r>
              <a:rPr lang="en-US" sz="1400" dirty="0">
                <a:solidFill>
                  <a:schemeClr val="tx1"/>
                </a:solidFill>
              </a:rPr>
              <a:t>The price become steady since 2017</a:t>
            </a:r>
          </a:p>
        </p:txBody>
      </p:sp>
      <p:pic>
        <p:nvPicPr>
          <p:cNvPr id="11" name="Picture 6" descr="Image result for location icon">
            <a:extLst>
              <a:ext uri="{FF2B5EF4-FFF2-40B4-BE49-F238E27FC236}">
                <a16:creationId xmlns:a16="http://schemas.microsoft.com/office/drawing/2014/main" id="{CD2A1734-C382-4F38-8D87-F623F431579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427381" y="4249123"/>
            <a:ext cx="288492" cy="360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414BC73-70C2-46DB-9DBD-815FC93995B5}"/>
              </a:ext>
            </a:extLst>
          </p:cNvPr>
          <p:cNvSpPr txBox="1"/>
          <p:nvPr/>
        </p:nvSpPr>
        <p:spPr>
          <a:xfrm>
            <a:off x="6326081" y="4541655"/>
            <a:ext cx="491092" cy="276999"/>
          </a:xfrm>
          <a:prstGeom prst="rect">
            <a:avLst/>
          </a:prstGeom>
          <a:noFill/>
        </p:spPr>
        <p:txBody>
          <a:bodyPr wrap="square" rtlCol="0">
            <a:spAutoFit/>
          </a:bodyPr>
          <a:lstStyle/>
          <a:p>
            <a:r>
              <a:rPr lang="en-US" sz="1200" b="1" dirty="0">
                <a:solidFill>
                  <a:schemeClr val="bg1"/>
                </a:solidFill>
                <a:latin typeface="Arial Narrow" panose="020B0606020202030204" pitchFamily="34" charset="0"/>
              </a:rPr>
              <a:t>CBD</a:t>
            </a:r>
          </a:p>
        </p:txBody>
      </p:sp>
      <p:grpSp>
        <p:nvGrpSpPr>
          <p:cNvPr id="7" name="Group 6">
            <a:extLst>
              <a:ext uri="{FF2B5EF4-FFF2-40B4-BE49-F238E27FC236}">
                <a16:creationId xmlns:a16="http://schemas.microsoft.com/office/drawing/2014/main" id="{3C07E0DB-7623-4C7F-973F-6A0EF21A7672}"/>
              </a:ext>
            </a:extLst>
          </p:cNvPr>
          <p:cNvGrpSpPr/>
          <p:nvPr/>
        </p:nvGrpSpPr>
        <p:grpSpPr>
          <a:xfrm>
            <a:off x="0" y="0"/>
            <a:ext cx="1434517" cy="6858000"/>
            <a:chOff x="0" y="0"/>
            <a:chExt cx="1434517" cy="6858000"/>
          </a:xfrm>
        </p:grpSpPr>
        <p:sp>
          <p:nvSpPr>
            <p:cNvPr id="8" name="Rectangle 7">
              <a:extLst>
                <a:ext uri="{FF2B5EF4-FFF2-40B4-BE49-F238E27FC236}">
                  <a16:creationId xmlns:a16="http://schemas.microsoft.com/office/drawing/2014/main" id="{D3160B7A-BFD8-49E8-939B-F8803269CBA3}"/>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F8759A03-AC1B-43D8-85DF-0A3A656DFC14}"/>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938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7808-1005-460C-8403-CA3909754B9F}"/>
              </a:ext>
            </a:extLst>
          </p:cNvPr>
          <p:cNvSpPr>
            <a:spLocks noGrp="1"/>
          </p:cNvSpPr>
          <p:nvPr>
            <p:ph type="title"/>
          </p:nvPr>
        </p:nvSpPr>
        <p:spPr>
          <a:xfrm>
            <a:off x="2565831" y="335784"/>
            <a:ext cx="8911687" cy="1280890"/>
          </a:xfrm>
        </p:spPr>
        <p:txBody>
          <a:bodyPr/>
          <a:lstStyle/>
          <a:p>
            <a:r>
              <a:rPr lang="en-US" dirty="0"/>
              <a:t>Where to buy a 3-4 bedroom house</a:t>
            </a:r>
            <a:br>
              <a:rPr lang="en-US" dirty="0"/>
            </a:br>
            <a:r>
              <a:rPr lang="en-US" sz="2800" dirty="0">
                <a:solidFill>
                  <a:schemeClr val="tx1"/>
                </a:solidFill>
              </a:rPr>
              <a:t>- Potential Suburbs in Northern Metropolitan</a:t>
            </a:r>
            <a:endParaRPr lang="en-US" dirty="0"/>
          </a:p>
        </p:txBody>
      </p:sp>
      <p:graphicFrame>
        <p:nvGraphicFramePr>
          <p:cNvPr id="4" name="Content Placeholder 3">
            <a:extLst>
              <a:ext uri="{FF2B5EF4-FFF2-40B4-BE49-F238E27FC236}">
                <a16:creationId xmlns:a16="http://schemas.microsoft.com/office/drawing/2014/main" id="{7BE0E41C-B8CA-45FA-A0B6-1E0A2A3CCED2}"/>
              </a:ext>
            </a:extLst>
          </p:cNvPr>
          <p:cNvGraphicFramePr>
            <a:graphicFrameLocks noGrp="1"/>
          </p:cNvGraphicFramePr>
          <p:nvPr>
            <p:ph idx="1"/>
            <p:extLst>
              <p:ext uri="{D42A27DB-BD31-4B8C-83A1-F6EECF244321}">
                <p14:modId xmlns:p14="http://schemas.microsoft.com/office/powerpoint/2010/main" val="1250286931"/>
              </p:ext>
            </p:extLst>
          </p:nvPr>
        </p:nvGraphicFramePr>
        <p:xfrm>
          <a:off x="2323390" y="1905000"/>
          <a:ext cx="9010918" cy="4673008"/>
        </p:xfrm>
        <a:graphic>
          <a:graphicData uri="http://schemas.openxmlformats.org/drawingml/2006/chart">
            <c:chart xmlns:c="http://schemas.openxmlformats.org/drawingml/2006/chart" xmlns:r="http://schemas.openxmlformats.org/officeDocument/2006/relationships" r:id="rId3"/>
          </a:graphicData>
        </a:graphic>
      </p:graphicFrame>
      <p:sp>
        <p:nvSpPr>
          <p:cNvPr id="5" name="Callout: Bent Line with No Border 4">
            <a:extLst>
              <a:ext uri="{FF2B5EF4-FFF2-40B4-BE49-F238E27FC236}">
                <a16:creationId xmlns:a16="http://schemas.microsoft.com/office/drawing/2014/main" id="{02C6870E-94C8-43B7-A3D0-103BD53C0135}"/>
              </a:ext>
            </a:extLst>
          </p:cNvPr>
          <p:cNvSpPr/>
          <p:nvPr/>
        </p:nvSpPr>
        <p:spPr>
          <a:xfrm>
            <a:off x="8344002" y="2378264"/>
            <a:ext cx="2246026" cy="305560"/>
          </a:xfrm>
          <a:prstGeom prst="callout2">
            <a:avLst>
              <a:gd name="adj1" fmla="val 53885"/>
              <a:gd name="adj2" fmla="val 4595"/>
              <a:gd name="adj3" fmla="val 56587"/>
              <a:gd name="adj4" fmla="val -9823"/>
              <a:gd name="adj5" fmla="val 101689"/>
              <a:gd name="adj6" fmla="val -2575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Region Average Price</a:t>
            </a:r>
          </a:p>
        </p:txBody>
      </p:sp>
      <p:sp>
        <p:nvSpPr>
          <p:cNvPr id="6" name="TextBox 5">
            <a:extLst>
              <a:ext uri="{FF2B5EF4-FFF2-40B4-BE49-F238E27FC236}">
                <a16:creationId xmlns:a16="http://schemas.microsoft.com/office/drawing/2014/main" id="{C96A305E-0CFA-42E8-953F-21C20055F2AE}"/>
              </a:ext>
            </a:extLst>
          </p:cNvPr>
          <p:cNvSpPr txBox="1"/>
          <p:nvPr/>
        </p:nvSpPr>
        <p:spPr>
          <a:xfrm>
            <a:off x="5922325" y="3762542"/>
            <a:ext cx="4504669" cy="1138773"/>
          </a:xfrm>
          <a:prstGeom prst="rect">
            <a:avLst/>
          </a:prstGeom>
          <a:noFill/>
        </p:spPr>
        <p:txBody>
          <a:bodyPr wrap="square" rtlCol="0">
            <a:spAutoFit/>
          </a:bodyPr>
          <a:lstStyle/>
          <a:p>
            <a:r>
              <a:rPr lang="en-US" b="1" dirty="0">
                <a:solidFill>
                  <a:srgbClr val="FF0000"/>
                </a:solidFill>
              </a:rPr>
              <a:t>Potential suburbs in Real Estate Market:</a:t>
            </a:r>
          </a:p>
          <a:p>
            <a:endParaRPr lang="en-US" b="1" dirty="0">
              <a:solidFill>
                <a:srgbClr val="FF0000"/>
              </a:solidFill>
            </a:endParaRPr>
          </a:p>
          <a:p>
            <a:pPr marL="285750" indent="-285750">
              <a:buFont typeface="Wingdings" panose="05000000000000000000" pitchFamily="2" charset="2"/>
              <a:buChar char="ü"/>
            </a:pPr>
            <a:r>
              <a:rPr lang="en-US" sz="1600" dirty="0">
                <a:solidFill>
                  <a:srgbClr val="FF0000"/>
                </a:solidFill>
              </a:rPr>
              <a:t>Positive growth rate</a:t>
            </a:r>
          </a:p>
          <a:p>
            <a:pPr marL="285750" indent="-285750">
              <a:buFont typeface="Wingdings" panose="05000000000000000000" pitchFamily="2" charset="2"/>
              <a:buChar char="ü"/>
            </a:pPr>
            <a:r>
              <a:rPr lang="en-US" sz="1600" dirty="0">
                <a:solidFill>
                  <a:srgbClr val="FF0000"/>
                </a:solidFill>
              </a:rPr>
              <a:t>Avg sale price &lt; Region avg sale price</a:t>
            </a:r>
          </a:p>
        </p:txBody>
      </p:sp>
      <p:sp>
        <p:nvSpPr>
          <p:cNvPr id="7" name="TextBox 6">
            <a:extLst>
              <a:ext uri="{FF2B5EF4-FFF2-40B4-BE49-F238E27FC236}">
                <a16:creationId xmlns:a16="http://schemas.microsoft.com/office/drawing/2014/main" id="{8F93E191-BCA1-4CC2-A484-9635C6A3E6FA}"/>
              </a:ext>
            </a:extLst>
          </p:cNvPr>
          <p:cNvSpPr txBox="1"/>
          <p:nvPr/>
        </p:nvSpPr>
        <p:spPr>
          <a:xfrm>
            <a:off x="2323390" y="6541358"/>
            <a:ext cx="8924260" cy="307777"/>
          </a:xfrm>
          <a:prstGeom prst="rect">
            <a:avLst/>
          </a:prstGeom>
          <a:noFill/>
        </p:spPr>
        <p:txBody>
          <a:bodyPr wrap="square" rtlCol="0">
            <a:spAutoFit/>
          </a:bodyPr>
          <a:lstStyle/>
          <a:p>
            <a:r>
              <a:rPr lang="en-US" sz="1400" dirty="0">
                <a:solidFill>
                  <a:srgbClr val="0070C0"/>
                </a:solidFill>
              </a:rPr>
              <a:t>* This analysis focus on the dominant segments: Bedrooms 3-4 bedroom; Type: h; House age: &lt; 60 </a:t>
            </a:r>
            <a:r>
              <a:rPr lang="en-US" sz="1400" dirty="0" err="1">
                <a:solidFill>
                  <a:srgbClr val="0070C0"/>
                </a:solidFill>
              </a:rPr>
              <a:t>yrs</a:t>
            </a:r>
            <a:endParaRPr lang="en-US" sz="1400" dirty="0">
              <a:solidFill>
                <a:srgbClr val="0070C0"/>
              </a:solidFill>
            </a:endParaRPr>
          </a:p>
        </p:txBody>
      </p:sp>
      <p:grpSp>
        <p:nvGrpSpPr>
          <p:cNvPr id="8" name="Group 7">
            <a:extLst>
              <a:ext uri="{FF2B5EF4-FFF2-40B4-BE49-F238E27FC236}">
                <a16:creationId xmlns:a16="http://schemas.microsoft.com/office/drawing/2014/main" id="{EC87DB16-AA37-4B59-8489-230F527552E1}"/>
              </a:ext>
            </a:extLst>
          </p:cNvPr>
          <p:cNvGrpSpPr/>
          <p:nvPr/>
        </p:nvGrpSpPr>
        <p:grpSpPr>
          <a:xfrm>
            <a:off x="0" y="0"/>
            <a:ext cx="1434517" cy="6858000"/>
            <a:chOff x="0" y="0"/>
            <a:chExt cx="1434517" cy="6858000"/>
          </a:xfrm>
        </p:grpSpPr>
        <p:sp>
          <p:nvSpPr>
            <p:cNvPr id="9" name="Rectangle 8">
              <a:extLst>
                <a:ext uri="{FF2B5EF4-FFF2-40B4-BE49-F238E27FC236}">
                  <a16:creationId xmlns:a16="http://schemas.microsoft.com/office/drawing/2014/main" id="{8B141447-81EF-417A-BB3E-CF3AD1487AC1}"/>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7AEF3C0D-4689-423F-9A25-DDB1CEDA58C6}"/>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18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4EED668-2FF1-4B71-B6B2-A26F0B57120C}"/>
              </a:ext>
            </a:extLst>
          </p:cNvPr>
          <p:cNvGrpSpPr/>
          <p:nvPr/>
        </p:nvGrpSpPr>
        <p:grpSpPr>
          <a:xfrm>
            <a:off x="1731867" y="1941407"/>
            <a:ext cx="7603604" cy="4364026"/>
            <a:chOff x="1731867" y="1941407"/>
            <a:chExt cx="7603604" cy="4173131"/>
          </a:xfrm>
        </p:grpSpPr>
        <p:pic>
          <p:nvPicPr>
            <p:cNvPr id="9" name="Picture 8">
              <a:extLst>
                <a:ext uri="{FF2B5EF4-FFF2-40B4-BE49-F238E27FC236}">
                  <a16:creationId xmlns:a16="http://schemas.microsoft.com/office/drawing/2014/main" id="{8F7FC535-84C4-448F-9E80-79A1424F2657}"/>
                </a:ext>
              </a:extLst>
            </p:cNvPr>
            <p:cNvPicPr/>
            <p:nvPr/>
          </p:nvPicPr>
          <p:blipFill>
            <a:blip r:embed="rId3"/>
            <a:stretch>
              <a:fillRect/>
            </a:stretch>
          </p:blipFill>
          <p:spPr>
            <a:xfrm>
              <a:off x="1738008" y="1941407"/>
              <a:ext cx="7597463" cy="4173131"/>
            </a:xfrm>
            <a:prstGeom prst="rect">
              <a:avLst/>
            </a:prstGeom>
          </p:spPr>
        </p:pic>
        <p:sp>
          <p:nvSpPr>
            <p:cNvPr id="48" name="TextBox 47">
              <a:extLst>
                <a:ext uri="{FF2B5EF4-FFF2-40B4-BE49-F238E27FC236}">
                  <a16:creationId xmlns:a16="http://schemas.microsoft.com/office/drawing/2014/main" id="{948D2D3E-57B0-4307-873B-6AE653A4D043}"/>
                </a:ext>
              </a:extLst>
            </p:cNvPr>
            <p:cNvSpPr txBox="1"/>
            <p:nvPr/>
          </p:nvSpPr>
          <p:spPr>
            <a:xfrm rot="16200000">
              <a:off x="1024572" y="3214446"/>
              <a:ext cx="1691590" cy="276999"/>
            </a:xfrm>
            <a:prstGeom prst="rect">
              <a:avLst/>
            </a:prstGeom>
            <a:noFill/>
          </p:spPr>
          <p:txBody>
            <a:bodyPr wrap="square" rtlCol="0">
              <a:spAutoFit/>
            </a:bodyPr>
            <a:lstStyle/>
            <a:p>
              <a:r>
                <a:rPr lang="en-US" sz="1200" dirty="0"/>
                <a:t>Avg Price (AUD)</a:t>
              </a:r>
            </a:p>
          </p:txBody>
        </p:sp>
      </p:grpSp>
      <p:sp>
        <p:nvSpPr>
          <p:cNvPr id="2" name="Title 1"/>
          <p:cNvSpPr>
            <a:spLocks noGrp="1"/>
          </p:cNvSpPr>
          <p:nvPr>
            <p:ph type="title"/>
          </p:nvPr>
        </p:nvSpPr>
        <p:spPr>
          <a:xfrm>
            <a:off x="1870367" y="429177"/>
            <a:ext cx="9000833" cy="1039996"/>
          </a:xfrm>
          <a:solidFill>
            <a:schemeClr val="bg1"/>
          </a:solidFill>
        </p:spPr>
        <p:txBody>
          <a:bodyPr>
            <a:noAutofit/>
          </a:bodyPr>
          <a:lstStyle/>
          <a:p>
            <a:r>
              <a:rPr lang="en-US" dirty="0"/>
              <a:t>When to buy a house next year?</a:t>
            </a:r>
            <a:br>
              <a:rPr lang="en-US" dirty="0"/>
            </a:br>
            <a:r>
              <a:rPr lang="en-US" sz="2800" dirty="0">
                <a:solidFill>
                  <a:schemeClr val="tx1"/>
                </a:solidFill>
              </a:rPr>
              <a:t>- For buyer interested in low to high price segment </a:t>
            </a:r>
            <a:endParaRPr lang="en-US" dirty="0">
              <a:solidFill>
                <a:schemeClr val="tx1"/>
              </a:solidFill>
            </a:endParaRPr>
          </a:p>
        </p:txBody>
      </p:sp>
      <p:sp>
        <p:nvSpPr>
          <p:cNvPr id="3" name="Slide Number Placeholder 2">
            <a:extLst>
              <a:ext uri="{FF2B5EF4-FFF2-40B4-BE49-F238E27FC236}">
                <a16:creationId xmlns:a16="http://schemas.microsoft.com/office/drawing/2014/main" id="{8F380650-FDE8-4F63-B003-F0782321D392}"/>
              </a:ext>
            </a:extLst>
          </p:cNvPr>
          <p:cNvSpPr>
            <a:spLocks noGrp="1"/>
          </p:cNvSpPr>
          <p:nvPr>
            <p:ph type="sldNum" sz="quarter" idx="12"/>
          </p:nvPr>
        </p:nvSpPr>
        <p:spPr>
          <a:xfrm>
            <a:off x="313321" y="6013748"/>
            <a:ext cx="722377" cy="201580"/>
          </a:xfrm>
        </p:spPr>
        <p:txBody>
          <a:bodyPr/>
          <a:lstStyle/>
          <a:p>
            <a:fld id="{E31375A4-56A4-47D6-9801-1991572033F7}" type="slidenum">
              <a:rPr lang="en-US" smtClean="0"/>
              <a:pPr/>
              <a:t>12</a:t>
            </a:fld>
            <a:endParaRPr lang="en-US" dirty="0"/>
          </a:p>
        </p:txBody>
      </p:sp>
      <p:sp>
        <p:nvSpPr>
          <p:cNvPr id="4" name="Rectangle 3">
            <a:extLst>
              <a:ext uri="{FF2B5EF4-FFF2-40B4-BE49-F238E27FC236}">
                <a16:creationId xmlns:a16="http://schemas.microsoft.com/office/drawing/2014/main" id="{F13DAACE-8817-44CB-8891-226DDE3F8293}"/>
              </a:ext>
            </a:extLst>
          </p:cNvPr>
          <p:cNvSpPr/>
          <p:nvPr/>
        </p:nvSpPr>
        <p:spPr>
          <a:xfrm>
            <a:off x="3008068" y="1473715"/>
            <a:ext cx="5437922" cy="338554"/>
          </a:xfrm>
          <a:prstGeom prst="rect">
            <a:avLst/>
          </a:prstGeom>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1600" b="1" dirty="0">
                <a:solidFill>
                  <a:srgbClr val="F09415"/>
                </a:solidFill>
              </a:rPr>
              <a:t>Melbourne Housing Market 2018 Prediction</a:t>
            </a:r>
          </a:p>
        </p:txBody>
      </p:sp>
      <p:sp>
        <p:nvSpPr>
          <p:cNvPr id="19" name="TextBox 18">
            <a:extLst>
              <a:ext uri="{FF2B5EF4-FFF2-40B4-BE49-F238E27FC236}">
                <a16:creationId xmlns:a16="http://schemas.microsoft.com/office/drawing/2014/main" id="{994CED88-A8F9-47F7-9DAF-BB295A309FBA}"/>
              </a:ext>
            </a:extLst>
          </p:cNvPr>
          <p:cNvSpPr txBox="1"/>
          <p:nvPr/>
        </p:nvSpPr>
        <p:spPr>
          <a:xfrm>
            <a:off x="9485205" y="2060283"/>
            <a:ext cx="2607957" cy="2585323"/>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Overall, 12% decline is expected in the sale price in 2018</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a:t>
            </a:r>
            <a:r>
              <a:rPr lang="en-US" b="1" dirty="0"/>
              <a:t>best time </a:t>
            </a:r>
            <a:r>
              <a:rPr lang="en-US" dirty="0"/>
              <a:t>to buy a house is in </a:t>
            </a:r>
            <a:r>
              <a:rPr lang="en-US" b="1" dirty="0"/>
              <a:t>January </a:t>
            </a:r>
            <a:r>
              <a:rPr lang="en-US" dirty="0"/>
              <a:t>/ </a:t>
            </a:r>
            <a:r>
              <a:rPr lang="en-US" b="1" dirty="0"/>
              <a:t>July</a:t>
            </a:r>
            <a:r>
              <a:rPr lang="en-US" dirty="0"/>
              <a:t>, which can buy a house in a lower price</a:t>
            </a:r>
          </a:p>
        </p:txBody>
      </p:sp>
      <p:cxnSp>
        <p:nvCxnSpPr>
          <p:cNvPr id="31" name="Straight Arrow Connector 30">
            <a:extLst>
              <a:ext uri="{FF2B5EF4-FFF2-40B4-BE49-F238E27FC236}">
                <a16:creationId xmlns:a16="http://schemas.microsoft.com/office/drawing/2014/main" id="{F88C7EE9-10EF-457B-8706-CB2B6B2A0041}"/>
              </a:ext>
            </a:extLst>
          </p:cNvPr>
          <p:cNvCxnSpPr>
            <a:cxnSpLocks/>
          </p:cNvCxnSpPr>
          <p:nvPr/>
        </p:nvCxnSpPr>
        <p:spPr>
          <a:xfrm>
            <a:off x="7135197" y="2216952"/>
            <a:ext cx="0" cy="303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5B0B7E6-71BE-4FE5-AAFF-C615AEAAC834}"/>
              </a:ext>
            </a:extLst>
          </p:cNvPr>
          <p:cNvSpPr txBox="1"/>
          <p:nvPr/>
        </p:nvSpPr>
        <p:spPr>
          <a:xfrm>
            <a:off x="6159310" y="1863586"/>
            <a:ext cx="2156137" cy="369332"/>
          </a:xfrm>
          <a:prstGeom prst="rect">
            <a:avLst/>
          </a:prstGeom>
          <a:solidFill>
            <a:schemeClr val="bg1"/>
          </a:solidFill>
        </p:spPr>
        <p:txBody>
          <a:bodyPr wrap="square" rtlCol="0">
            <a:spAutoFit/>
          </a:bodyPr>
          <a:lstStyle/>
          <a:p>
            <a:r>
              <a:rPr lang="en-US" dirty="0">
                <a:solidFill>
                  <a:srgbClr val="FF0000"/>
                </a:solidFill>
              </a:rPr>
              <a:t>Jump up to the peak</a:t>
            </a:r>
          </a:p>
        </p:txBody>
      </p:sp>
      <p:grpSp>
        <p:nvGrpSpPr>
          <p:cNvPr id="51" name="Group 50">
            <a:extLst>
              <a:ext uri="{FF2B5EF4-FFF2-40B4-BE49-F238E27FC236}">
                <a16:creationId xmlns:a16="http://schemas.microsoft.com/office/drawing/2014/main" id="{F6853C8C-8035-441B-B341-B854C2028DBC}"/>
              </a:ext>
            </a:extLst>
          </p:cNvPr>
          <p:cNvGrpSpPr/>
          <p:nvPr/>
        </p:nvGrpSpPr>
        <p:grpSpPr>
          <a:xfrm>
            <a:off x="5914424" y="3278932"/>
            <a:ext cx="2531566" cy="1059725"/>
            <a:chOff x="5914424" y="3278932"/>
            <a:chExt cx="2531566" cy="1059725"/>
          </a:xfrm>
        </p:grpSpPr>
        <p:cxnSp>
          <p:nvCxnSpPr>
            <p:cNvPr id="27" name="Straight Arrow Connector 26">
              <a:extLst>
                <a:ext uri="{FF2B5EF4-FFF2-40B4-BE49-F238E27FC236}">
                  <a16:creationId xmlns:a16="http://schemas.microsoft.com/office/drawing/2014/main" id="{4BE64DDC-3A2C-4566-B200-EFF7FEA3CA9A}"/>
                </a:ext>
              </a:extLst>
            </p:cNvPr>
            <p:cNvCxnSpPr/>
            <p:nvPr/>
          </p:nvCxnSpPr>
          <p:spPr>
            <a:xfrm flipV="1">
              <a:off x="6934158" y="3639672"/>
              <a:ext cx="0" cy="274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E8CB20-63B0-42CA-8BBB-38CA6D6607D8}"/>
                </a:ext>
              </a:extLst>
            </p:cNvPr>
            <p:cNvSpPr txBox="1"/>
            <p:nvPr/>
          </p:nvSpPr>
          <p:spPr>
            <a:xfrm>
              <a:off x="5914424" y="3969325"/>
              <a:ext cx="2531566" cy="369332"/>
            </a:xfrm>
            <a:prstGeom prst="rect">
              <a:avLst/>
            </a:prstGeom>
            <a:solidFill>
              <a:schemeClr val="bg1"/>
            </a:solidFill>
          </p:spPr>
          <p:txBody>
            <a:bodyPr wrap="square" rtlCol="0">
              <a:spAutoFit/>
            </a:bodyPr>
            <a:lstStyle/>
            <a:p>
              <a:r>
                <a:rPr lang="en-US" dirty="0">
                  <a:solidFill>
                    <a:srgbClr val="FF0000"/>
                  </a:solidFill>
                </a:rPr>
                <a:t>Reach the bottom price</a:t>
              </a:r>
            </a:p>
          </p:txBody>
        </p:sp>
        <p:cxnSp>
          <p:nvCxnSpPr>
            <p:cNvPr id="40" name="Straight Arrow Connector 39">
              <a:extLst>
                <a:ext uri="{FF2B5EF4-FFF2-40B4-BE49-F238E27FC236}">
                  <a16:creationId xmlns:a16="http://schemas.microsoft.com/office/drawing/2014/main" id="{8DEB4790-08E1-4037-B1AE-BEC9D78D4770}"/>
                </a:ext>
              </a:extLst>
            </p:cNvPr>
            <p:cNvCxnSpPr>
              <a:cxnSpLocks/>
            </p:cNvCxnSpPr>
            <p:nvPr/>
          </p:nvCxnSpPr>
          <p:spPr>
            <a:xfrm flipV="1">
              <a:off x="7237379" y="3278932"/>
              <a:ext cx="883885" cy="646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CAC4B7C8-1BD8-4819-8E29-51CB0970032D}"/>
              </a:ext>
            </a:extLst>
          </p:cNvPr>
          <p:cNvSpPr/>
          <p:nvPr/>
        </p:nvSpPr>
        <p:spPr>
          <a:xfrm>
            <a:off x="4234773" y="2344974"/>
            <a:ext cx="1861209" cy="12244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EA44EA-15DB-4963-B878-E5A559922D75}"/>
              </a:ext>
            </a:extLst>
          </p:cNvPr>
          <p:cNvSpPr/>
          <p:nvPr/>
        </p:nvSpPr>
        <p:spPr>
          <a:xfrm>
            <a:off x="6670093" y="2440079"/>
            <a:ext cx="1775897" cy="12244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C8813A5-456B-403F-9D5C-36E2CC867B49}"/>
              </a:ext>
            </a:extLst>
          </p:cNvPr>
          <p:cNvSpPr txBox="1"/>
          <p:nvPr/>
        </p:nvSpPr>
        <p:spPr>
          <a:xfrm>
            <a:off x="4430268" y="3626819"/>
            <a:ext cx="1775897" cy="369332"/>
          </a:xfrm>
          <a:prstGeom prst="rect">
            <a:avLst/>
          </a:prstGeom>
          <a:noFill/>
        </p:spPr>
        <p:txBody>
          <a:bodyPr wrap="square" rtlCol="0">
            <a:spAutoFit/>
          </a:bodyPr>
          <a:lstStyle/>
          <a:p>
            <a:r>
              <a:rPr lang="en-US" dirty="0"/>
              <a:t>Similar pattern </a:t>
            </a:r>
          </a:p>
        </p:txBody>
      </p:sp>
      <p:sp>
        <p:nvSpPr>
          <p:cNvPr id="47" name="Arc 46">
            <a:extLst>
              <a:ext uri="{FF2B5EF4-FFF2-40B4-BE49-F238E27FC236}">
                <a16:creationId xmlns:a16="http://schemas.microsoft.com/office/drawing/2014/main" id="{AFF78A7A-A58F-453C-9351-1B9B9EFA6BCD}"/>
              </a:ext>
            </a:extLst>
          </p:cNvPr>
          <p:cNvSpPr/>
          <p:nvPr/>
        </p:nvSpPr>
        <p:spPr>
          <a:xfrm rot="9154181">
            <a:off x="6015437" y="3000824"/>
            <a:ext cx="1060216" cy="704244"/>
          </a:xfrm>
          <a:prstGeom prst="arc">
            <a:avLst>
              <a:gd name="adj1" fmla="val 17016376"/>
              <a:gd name="adj2" fmla="val 0"/>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a:extLst>
              <a:ext uri="{FF2B5EF4-FFF2-40B4-BE49-F238E27FC236}">
                <a16:creationId xmlns:a16="http://schemas.microsoft.com/office/drawing/2014/main" id="{2F87D569-3C23-4DF2-B463-EF2BEFD9541B}"/>
              </a:ext>
            </a:extLst>
          </p:cNvPr>
          <p:cNvSpPr/>
          <p:nvPr/>
        </p:nvSpPr>
        <p:spPr>
          <a:xfrm>
            <a:off x="1590673" y="6305433"/>
            <a:ext cx="8100948" cy="276999"/>
          </a:xfrm>
          <a:prstGeom prst="rect">
            <a:avLst/>
          </a:prstGeom>
        </p:spPr>
        <p:txBody>
          <a:bodyPr wrap="square">
            <a:spAutoFit/>
          </a:bodyPr>
          <a:lstStyle/>
          <a:p>
            <a:r>
              <a:rPr lang="en-US" sz="1200" dirty="0">
                <a:solidFill>
                  <a:srgbClr val="C00000"/>
                </a:solidFill>
              </a:rPr>
              <a:t>* Forecast based on time series model of the monthly data in 2016 &amp; 2017</a:t>
            </a:r>
          </a:p>
        </p:txBody>
      </p:sp>
    </p:spTree>
    <p:extLst>
      <p:ext uri="{BB962C8B-B14F-4D97-AF65-F5344CB8AC3E}">
        <p14:creationId xmlns:p14="http://schemas.microsoft.com/office/powerpoint/2010/main" val="21501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randombar(horizont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9">
                                            <p:txEl>
                                              <p:pRg st="1" end="1"/>
                                            </p:txEl>
                                          </p:spTgt>
                                        </p:tgtEl>
                                        <p:attrNameLst>
                                          <p:attrName>style.visibility</p:attrName>
                                        </p:attrNameLst>
                                      </p:cBhvr>
                                      <p:to>
                                        <p:strVal val="visible"/>
                                      </p:to>
                                    </p:set>
                                    <p:animEffect transition="in" filter="randombar(horizontal)">
                                      <p:cBhvr>
                                        <p:cTn id="40" dur="500"/>
                                        <p:tgtEl>
                                          <p:spTgt spid="1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9">
                                            <p:txEl>
                                              <p:pRg st="3" end="3"/>
                                            </p:txEl>
                                          </p:spTgt>
                                        </p:tgtEl>
                                        <p:attrNameLst>
                                          <p:attrName>style.visibility</p:attrName>
                                        </p:attrNameLst>
                                      </p:cBhvr>
                                      <p:to>
                                        <p:strVal val="visible"/>
                                      </p:to>
                                    </p:set>
                                    <p:animEffect transition="in" filter="randombar(horizontal)">
                                      <p:cBhvr>
                                        <p:cTn id="45"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1" grpId="0" animBg="1"/>
      <p:bldP spid="24" grpId="0" animBg="1"/>
      <p:bldP spid="38" grpId="0"/>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80650-FDE8-4F63-B003-F0782321D392}"/>
              </a:ext>
            </a:extLst>
          </p:cNvPr>
          <p:cNvSpPr>
            <a:spLocks noGrp="1"/>
          </p:cNvSpPr>
          <p:nvPr>
            <p:ph type="sldNum" sz="quarter" idx="12"/>
          </p:nvPr>
        </p:nvSpPr>
        <p:spPr/>
        <p:txBody>
          <a:bodyPr/>
          <a:lstStyle/>
          <a:p>
            <a:fld id="{E31375A4-56A4-47D6-9801-1991572033F7}" type="slidenum">
              <a:rPr lang="en-US" smtClean="0"/>
              <a:pPr/>
              <a:t>13</a:t>
            </a:fld>
            <a:endParaRPr lang="en-US" dirty="0"/>
          </a:p>
        </p:txBody>
      </p:sp>
      <p:sp>
        <p:nvSpPr>
          <p:cNvPr id="4" name="TextBox 3">
            <a:extLst>
              <a:ext uri="{FF2B5EF4-FFF2-40B4-BE49-F238E27FC236}">
                <a16:creationId xmlns:a16="http://schemas.microsoft.com/office/drawing/2014/main" id="{C73371DC-6B02-4083-9DA8-F00B1949D9C2}"/>
              </a:ext>
            </a:extLst>
          </p:cNvPr>
          <p:cNvSpPr txBox="1"/>
          <p:nvPr/>
        </p:nvSpPr>
        <p:spPr>
          <a:xfrm>
            <a:off x="1042416" y="1252728"/>
            <a:ext cx="5111496" cy="369332"/>
          </a:xfrm>
          <a:prstGeom prst="rect">
            <a:avLst/>
          </a:prstGeom>
          <a:noFill/>
        </p:spPr>
        <p:txBody>
          <a:bodyPr wrap="square" rtlCol="0">
            <a:spAutoFit/>
          </a:bodyPr>
          <a:lstStyle/>
          <a:p>
            <a:r>
              <a:rPr lang="en-US" b="1" dirty="0"/>
              <a:t>:</a:t>
            </a:r>
          </a:p>
        </p:txBody>
      </p:sp>
      <p:pic>
        <p:nvPicPr>
          <p:cNvPr id="7" name="Picture 6">
            <a:extLst>
              <a:ext uri="{FF2B5EF4-FFF2-40B4-BE49-F238E27FC236}">
                <a16:creationId xmlns:a16="http://schemas.microsoft.com/office/drawing/2014/main" id="{18A67466-A904-4209-B473-D776E67D36CE}"/>
              </a:ext>
            </a:extLst>
          </p:cNvPr>
          <p:cNvPicPr/>
          <p:nvPr/>
        </p:nvPicPr>
        <p:blipFill>
          <a:blip r:embed="rId3"/>
          <a:stretch>
            <a:fillRect/>
          </a:stretch>
        </p:blipFill>
        <p:spPr>
          <a:xfrm>
            <a:off x="1282998" y="2012784"/>
            <a:ext cx="7906398" cy="4489616"/>
          </a:xfrm>
          <a:prstGeom prst="rect">
            <a:avLst/>
          </a:prstGeom>
        </p:spPr>
      </p:pic>
      <p:sp>
        <p:nvSpPr>
          <p:cNvPr id="9" name="Rectangle 8">
            <a:extLst>
              <a:ext uri="{FF2B5EF4-FFF2-40B4-BE49-F238E27FC236}">
                <a16:creationId xmlns:a16="http://schemas.microsoft.com/office/drawing/2014/main" id="{496D9809-77BB-4263-8F41-D66EAF260CD8}"/>
              </a:ext>
            </a:extLst>
          </p:cNvPr>
          <p:cNvSpPr/>
          <p:nvPr/>
        </p:nvSpPr>
        <p:spPr>
          <a:xfrm>
            <a:off x="3057780" y="1513287"/>
            <a:ext cx="4356835" cy="338554"/>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1600" dirty="0">
                <a:solidFill>
                  <a:srgbClr val="F09415"/>
                </a:solidFill>
              </a:rPr>
              <a:t>Housing Market 2018 Prediction - Luxury Segment</a:t>
            </a:r>
          </a:p>
        </p:txBody>
      </p:sp>
      <p:sp>
        <p:nvSpPr>
          <p:cNvPr id="10" name="TextBox 9">
            <a:extLst>
              <a:ext uri="{FF2B5EF4-FFF2-40B4-BE49-F238E27FC236}">
                <a16:creationId xmlns:a16="http://schemas.microsoft.com/office/drawing/2014/main" id="{8C2F52B3-BAE2-4BA5-8DFE-D1FBFBECE632}"/>
              </a:ext>
            </a:extLst>
          </p:cNvPr>
          <p:cNvSpPr txBox="1"/>
          <p:nvPr/>
        </p:nvSpPr>
        <p:spPr>
          <a:xfrm>
            <a:off x="9189396" y="1744494"/>
            <a:ext cx="2782112" cy="2585323"/>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A slight decline (2%)  of avg price is predicted in 2018</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Similarly, the </a:t>
            </a:r>
            <a:r>
              <a:rPr lang="en-US" b="1" dirty="0"/>
              <a:t>best time </a:t>
            </a:r>
            <a:r>
              <a:rPr lang="en-US" dirty="0"/>
              <a:t>to purchase a luxury house in </a:t>
            </a:r>
            <a:r>
              <a:rPr lang="en-US" b="1" dirty="0"/>
              <a:t>January</a:t>
            </a:r>
            <a:endParaRPr lang="en-US" dirty="0"/>
          </a:p>
          <a:p>
            <a:pPr marL="285750" indent="-285750">
              <a:buFont typeface="Wingdings" panose="05000000000000000000" pitchFamily="2" charset="2"/>
              <a:buChar char="§"/>
            </a:pPr>
            <a:endParaRPr lang="en-US" dirty="0"/>
          </a:p>
        </p:txBody>
      </p:sp>
      <p:sp>
        <p:nvSpPr>
          <p:cNvPr id="13" name="Rectangle 12">
            <a:extLst>
              <a:ext uri="{FF2B5EF4-FFF2-40B4-BE49-F238E27FC236}">
                <a16:creationId xmlns:a16="http://schemas.microsoft.com/office/drawing/2014/main" id="{84E7C075-E2BC-4AC2-AADE-C50D3589A6D8}"/>
              </a:ext>
            </a:extLst>
          </p:cNvPr>
          <p:cNvSpPr/>
          <p:nvPr/>
        </p:nvSpPr>
        <p:spPr>
          <a:xfrm>
            <a:off x="3146346" y="3942098"/>
            <a:ext cx="5155659" cy="646331"/>
          </a:xfrm>
          <a:prstGeom prst="rect">
            <a:avLst/>
          </a:prstGeom>
          <a:solidFill>
            <a:schemeClr val="bg1"/>
          </a:solidFill>
        </p:spPr>
        <p:txBody>
          <a:bodyPr wrap="square">
            <a:spAutoFit/>
          </a:bodyPr>
          <a:lstStyle/>
          <a:p>
            <a:r>
              <a:rPr lang="en-US" dirty="0"/>
              <a:t>The overall trend is more </a:t>
            </a:r>
            <a:r>
              <a:rPr lang="en-US" b="1" dirty="0"/>
              <a:t>steady</a:t>
            </a:r>
            <a:r>
              <a:rPr lang="en-US" dirty="0"/>
              <a:t> in luxury segment. </a:t>
            </a:r>
          </a:p>
          <a:p>
            <a:r>
              <a:rPr lang="en-US" b="1" dirty="0"/>
              <a:t>slightly fluctuate </a:t>
            </a:r>
            <a:r>
              <a:rPr lang="en-US" dirty="0"/>
              <a:t>between $2 million and $3 million.</a:t>
            </a:r>
          </a:p>
        </p:txBody>
      </p:sp>
      <p:sp>
        <p:nvSpPr>
          <p:cNvPr id="16" name="Rectangle 15">
            <a:extLst>
              <a:ext uri="{FF2B5EF4-FFF2-40B4-BE49-F238E27FC236}">
                <a16:creationId xmlns:a16="http://schemas.microsoft.com/office/drawing/2014/main" id="{E48F0268-2417-4E26-BA6D-9F0B0BA25734}"/>
              </a:ext>
            </a:extLst>
          </p:cNvPr>
          <p:cNvSpPr/>
          <p:nvPr/>
        </p:nvSpPr>
        <p:spPr>
          <a:xfrm>
            <a:off x="1282998" y="6545278"/>
            <a:ext cx="8100948" cy="307777"/>
          </a:xfrm>
          <a:prstGeom prst="rect">
            <a:avLst/>
          </a:prstGeom>
        </p:spPr>
        <p:txBody>
          <a:bodyPr wrap="square">
            <a:spAutoFit/>
          </a:bodyPr>
          <a:lstStyle/>
          <a:p>
            <a:r>
              <a:rPr lang="en-US" sz="1400" dirty="0">
                <a:solidFill>
                  <a:srgbClr val="C00000"/>
                </a:solidFill>
              </a:rPr>
              <a:t>* Forecast based on time series model of the monthly data in 2016 &amp; 2017</a:t>
            </a:r>
          </a:p>
        </p:txBody>
      </p:sp>
      <p:sp>
        <p:nvSpPr>
          <p:cNvPr id="17" name="Rectangle 16">
            <a:extLst>
              <a:ext uri="{FF2B5EF4-FFF2-40B4-BE49-F238E27FC236}">
                <a16:creationId xmlns:a16="http://schemas.microsoft.com/office/drawing/2014/main" id="{3E2E0FD5-7E6B-44CC-B10B-946CE1B06A13}"/>
              </a:ext>
            </a:extLst>
          </p:cNvPr>
          <p:cNvSpPr/>
          <p:nvPr/>
        </p:nvSpPr>
        <p:spPr>
          <a:xfrm>
            <a:off x="6153912" y="2535677"/>
            <a:ext cx="1057526" cy="113813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2A8A7A-183D-4737-99D7-19BFBF2A2A07}"/>
              </a:ext>
            </a:extLst>
          </p:cNvPr>
          <p:cNvSpPr txBox="1"/>
          <p:nvPr/>
        </p:nvSpPr>
        <p:spPr>
          <a:xfrm rot="16200000">
            <a:off x="635466" y="3604134"/>
            <a:ext cx="1691590" cy="276999"/>
          </a:xfrm>
          <a:prstGeom prst="rect">
            <a:avLst/>
          </a:prstGeom>
          <a:noFill/>
        </p:spPr>
        <p:txBody>
          <a:bodyPr wrap="square" rtlCol="0">
            <a:spAutoFit/>
          </a:bodyPr>
          <a:lstStyle/>
          <a:p>
            <a:r>
              <a:rPr lang="en-US" sz="1200" dirty="0"/>
              <a:t>Avg Price (AUD)</a:t>
            </a:r>
          </a:p>
        </p:txBody>
      </p:sp>
      <p:sp>
        <p:nvSpPr>
          <p:cNvPr id="14" name="Title 1">
            <a:extLst>
              <a:ext uri="{FF2B5EF4-FFF2-40B4-BE49-F238E27FC236}">
                <a16:creationId xmlns:a16="http://schemas.microsoft.com/office/drawing/2014/main" id="{53C80025-E2F1-4FD1-9E10-E861E596030B}"/>
              </a:ext>
            </a:extLst>
          </p:cNvPr>
          <p:cNvSpPr>
            <a:spLocks noGrp="1"/>
          </p:cNvSpPr>
          <p:nvPr>
            <p:ph type="title"/>
          </p:nvPr>
        </p:nvSpPr>
        <p:spPr>
          <a:xfrm>
            <a:off x="1915055" y="148389"/>
            <a:ext cx="8912225" cy="1281112"/>
          </a:xfrm>
        </p:spPr>
        <p:txBody>
          <a:bodyPr/>
          <a:lstStyle/>
          <a:p>
            <a:r>
              <a:rPr lang="en-US" dirty="0"/>
              <a:t>When to buy a house next year? </a:t>
            </a:r>
            <a:br>
              <a:rPr lang="en-US" dirty="0"/>
            </a:br>
            <a:r>
              <a:rPr lang="en-US" sz="2800" dirty="0">
                <a:solidFill>
                  <a:schemeClr val="tx1"/>
                </a:solidFill>
              </a:rPr>
              <a:t>- For buyers interested in luxury segment</a:t>
            </a:r>
            <a:endParaRPr lang="en-US" dirty="0"/>
          </a:p>
        </p:txBody>
      </p:sp>
    </p:spTree>
    <p:extLst>
      <p:ext uri="{BB962C8B-B14F-4D97-AF65-F5344CB8AC3E}">
        <p14:creationId xmlns:p14="http://schemas.microsoft.com/office/powerpoint/2010/main" val="2801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882D-2BC9-4CE4-A982-14010C86C01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BEA17C3-A9CA-4F55-89D4-90B080F48EB3}"/>
              </a:ext>
            </a:extLst>
          </p:cNvPr>
          <p:cNvSpPr>
            <a:spLocks noGrp="1"/>
          </p:cNvSpPr>
          <p:nvPr>
            <p:ph idx="1"/>
          </p:nvPr>
        </p:nvSpPr>
        <p:spPr>
          <a:xfrm>
            <a:off x="2589212" y="1449493"/>
            <a:ext cx="8915400" cy="4875805"/>
          </a:xfrm>
        </p:spPr>
        <p:txBody>
          <a:bodyPr>
            <a:normAutofit fontScale="85000" lnSpcReduction="20000"/>
          </a:bodyPr>
          <a:lstStyle/>
          <a:p>
            <a:pPr>
              <a:lnSpc>
                <a:spcPct val="120000"/>
              </a:lnSpc>
            </a:pPr>
            <a:r>
              <a:rPr lang="en-US" sz="2000" dirty="0"/>
              <a:t>The </a:t>
            </a:r>
            <a:r>
              <a:rPr lang="en-US" altLang="zh-CN" sz="2000" dirty="0"/>
              <a:t>Northern /Western/Southern Metropolitan are the top 3 regions that consist of over 80% sold houses.</a:t>
            </a:r>
          </a:p>
          <a:p>
            <a:pPr>
              <a:lnSpc>
                <a:spcPct val="120000"/>
              </a:lnSpc>
            </a:pPr>
            <a:r>
              <a:rPr lang="en-US" sz="2000" dirty="0"/>
              <a:t>Southern Metropolitan is the most expensive area to live in, with average price 1.5 Million AUD, around 2 times of the average price of the remain regions.</a:t>
            </a:r>
          </a:p>
          <a:p>
            <a:pPr>
              <a:lnSpc>
                <a:spcPct val="120000"/>
              </a:lnSpc>
            </a:pPr>
            <a:r>
              <a:rPr lang="en-US" sz="2000" dirty="0"/>
              <a:t>The house with type h, 3 to 4 bedroom,  house age less than 60 years and distance from CBD within14 kms is the most popular property in Melbourne.</a:t>
            </a:r>
          </a:p>
          <a:p>
            <a:pPr>
              <a:lnSpc>
                <a:spcPct val="120000"/>
              </a:lnSpc>
            </a:pPr>
            <a:r>
              <a:rPr lang="en-US" sz="2000" dirty="0"/>
              <a:t>Based on the dataset of the housing market in Melbourne, it is proven that distance is the biggest factor that affects the price of the house. </a:t>
            </a:r>
          </a:p>
          <a:p>
            <a:pPr>
              <a:lnSpc>
                <a:spcPct val="120000"/>
              </a:lnSpc>
            </a:pPr>
            <a:r>
              <a:rPr lang="en-US" sz="2000" dirty="0"/>
              <a:t>Buying a house whose age is less than 60 </a:t>
            </a:r>
            <a:r>
              <a:rPr lang="en-US" sz="2000" dirty="0" err="1"/>
              <a:t>yrs</a:t>
            </a:r>
            <a:r>
              <a:rPr lang="en-US" sz="2000" dirty="0"/>
              <a:t> and with 3-4 bedrooms, you should search it in Northern Metropolitan and Western Metropolitan.</a:t>
            </a:r>
          </a:p>
          <a:p>
            <a:r>
              <a:rPr lang="en-US" sz="2000" dirty="0"/>
              <a:t>The prediction shows that the market in 2018 is on a decline trend, however, it can be a good time for investors to make long-term investment as the price will largely decrease in January. </a:t>
            </a:r>
          </a:p>
          <a:p>
            <a:r>
              <a:rPr lang="en-US" sz="2000" dirty="0"/>
              <a:t>Finally, despite the gloomy forecast of the real estate market in Melbourne, there are some potential areas where house price still has a lot of room to increase.</a:t>
            </a:r>
          </a:p>
          <a:p>
            <a:pPr>
              <a:lnSpc>
                <a:spcPct val="120000"/>
              </a:lnSpc>
            </a:pPr>
            <a:endParaRPr lang="en-US" sz="2000" dirty="0"/>
          </a:p>
          <a:p>
            <a:pPr>
              <a:lnSpc>
                <a:spcPct val="120000"/>
              </a:lnSpc>
            </a:pPr>
            <a:endParaRPr lang="en-US" sz="2000" dirty="0"/>
          </a:p>
        </p:txBody>
      </p:sp>
      <p:grpSp>
        <p:nvGrpSpPr>
          <p:cNvPr id="4" name="Group 3">
            <a:extLst>
              <a:ext uri="{FF2B5EF4-FFF2-40B4-BE49-F238E27FC236}">
                <a16:creationId xmlns:a16="http://schemas.microsoft.com/office/drawing/2014/main" id="{687EDAF6-0F12-42CA-96B1-060302031033}"/>
              </a:ext>
            </a:extLst>
          </p:cNvPr>
          <p:cNvGrpSpPr/>
          <p:nvPr/>
        </p:nvGrpSpPr>
        <p:grpSpPr>
          <a:xfrm>
            <a:off x="0" y="0"/>
            <a:ext cx="1434517" cy="6858000"/>
            <a:chOff x="0" y="0"/>
            <a:chExt cx="1434517" cy="6858000"/>
          </a:xfrm>
        </p:grpSpPr>
        <p:sp>
          <p:nvSpPr>
            <p:cNvPr id="5" name="Rectangle 4">
              <a:extLst>
                <a:ext uri="{FF2B5EF4-FFF2-40B4-BE49-F238E27FC236}">
                  <a16:creationId xmlns:a16="http://schemas.microsoft.com/office/drawing/2014/main" id="{2DE05BAB-B0B4-4499-A91C-D6FB3E61FE10}"/>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Pentagon 5">
              <a:extLst>
                <a:ext uri="{FF2B5EF4-FFF2-40B4-BE49-F238E27FC236}">
                  <a16:creationId xmlns:a16="http://schemas.microsoft.com/office/drawing/2014/main" id="{9E8CCF00-E053-478D-8D72-00BF53BAC0CF}"/>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229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 name="Group 102">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4"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3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6"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35"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8"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9"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0"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11"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12"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13"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14"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15"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7" name="Group 116">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18"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9"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0"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21"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2"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3"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24"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25"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6"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7"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8"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9"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1" name="Rectangle 130">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3"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35" name="Rectangle 134">
            <a:extLst>
              <a:ext uri="{FF2B5EF4-FFF2-40B4-BE49-F238E27FC236}">
                <a16:creationId xmlns:a16="http://schemas.microsoft.com/office/drawing/2014/main" id="{A922CC7D-9AB0-495B-8AEC-81B7CDEE1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001EF6D3-851E-4B24-A9CD-D38CA18A5B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9" name="Freeform 11">
              <a:extLst>
                <a:ext uri="{FF2B5EF4-FFF2-40B4-BE49-F238E27FC236}">
                  <a16:creationId xmlns:a16="http://schemas.microsoft.com/office/drawing/2014/main" id="{34C02ECD-F75C-45DF-A249-716AE4455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2" name="Freeform 12">
              <a:extLst>
                <a:ext uri="{FF2B5EF4-FFF2-40B4-BE49-F238E27FC236}">
                  <a16:creationId xmlns:a16="http://schemas.microsoft.com/office/drawing/2014/main" id="{11648B16-4A94-4F3F-B47F-F0C334287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3" name="Freeform 13">
              <a:extLst>
                <a:ext uri="{FF2B5EF4-FFF2-40B4-BE49-F238E27FC236}">
                  <a16:creationId xmlns:a16="http://schemas.microsoft.com/office/drawing/2014/main" id="{37B30A17-8AF2-443F-A549-420892746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4" name="Freeform 14">
              <a:extLst>
                <a:ext uri="{FF2B5EF4-FFF2-40B4-BE49-F238E27FC236}">
                  <a16:creationId xmlns:a16="http://schemas.microsoft.com/office/drawing/2014/main" id="{899AF856-9FE0-41D3-AE38-0028650E5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5" name="Freeform 15">
              <a:extLst>
                <a:ext uri="{FF2B5EF4-FFF2-40B4-BE49-F238E27FC236}">
                  <a16:creationId xmlns:a16="http://schemas.microsoft.com/office/drawing/2014/main" id="{0AA03574-BAE0-48F0-AFFD-7FE53A80A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6" name="Freeform 16">
              <a:extLst>
                <a:ext uri="{FF2B5EF4-FFF2-40B4-BE49-F238E27FC236}">
                  <a16:creationId xmlns:a16="http://schemas.microsoft.com/office/drawing/2014/main" id="{E5C11F0E-3CE3-4AA3-8903-97F7B6E77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8" name="Freeform 17">
              <a:extLst>
                <a:ext uri="{FF2B5EF4-FFF2-40B4-BE49-F238E27FC236}">
                  <a16:creationId xmlns:a16="http://schemas.microsoft.com/office/drawing/2014/main" id="{0084F2D6-47B1-4245-9971-C28AB2991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0" name="Freeform 18">
              <a:extLst>
                <a:ext uri="{FF2B5EF4-FFF2-40B4-BE49-F238E27FC236}">
                  <a16:creationId xmlns:a16="http://schemas.microsoft.com/office/drawing/2014/main" id="{5ED0731E-418A-460F-A64A-D885C733A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2" name="Freeform 19">
              <a:extLst>
                <a:ext uri="{FF2B5EF4-FFF2-40B4-BE49-F238E27FC236}">
                  <a16:creationId xmlns:a16="http://schemas.microsoft.com/office/drawing/2014/main" id="{CA7B555A-665D-4AF0-BE1D-FD9FD5518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3" name="Freeform 20">
              <a:extLst>
                <a:ext uri="{FF2B5EF4-FFF2-40B4-BE49-F238E27FC236}">
                  <a16:creationId xmlns:a16="http://schemas.microsoft.com/office/drawing/2014/main" id="{76639BB9-DC72-4905-B646-14612CA4C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74" name="Freeform 21">
              <a:extLst>
                <a:ext uri="{FF2B5EF4-FFF2-40B4-BE49-F238E27FC236}">
                  <a16:creationId xmlns:a16="http://schemas.microsoft.com/office/drawing/2014/main" id="{33F5F41C-CB34-4D75-A726-A6A1468CC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75" name="Freeform 22">
              <a:extLst>
                <a:ext uri="{FF2B5EF4-FFF2-40B4-BE49-F238E27FC236}">
                  <a16:creationId xmlns:a16="http://schemas.microsoft.com/office/drawing/2014/main" id="{4ECB3308-01BD-41F1-96DE-633B57C7E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76" name="Group 175">
            <a:extLst>
              <a:ext uri="{FF2B5EF4-FFF2-40B4-BE49-F238E27FC236}">
                <a16:creationId xmlns:a16="http://schemas.microsoft.com/office/drawing/2014/main" id="{84A5389E-FAF0-49F8-B7DE-5DB1D39A4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77" name="Freeform 27">
              <a:extLst>
                <a:ext uri="{FF2B5EF4-FFF2-40B4-BE49-F238E27FC236}">
                  <a16:creationId xmlns:a16="http://schemas.microsoft.com/office/drawing/2014/main" id="{38290ECD-2C1E-41E9-B72C-8A74E6A4D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78" name="Freeform 28">
              <a:extLst>
                <a:ext uri="{FF2B5EF4-FFF2-40B4-BE49-F238E27FC236}">
                  <a16:creationId xmlns:a16="http://schemas.microsoft.com/office/drawing/2014/main" id="{D4262E79-CD33-402B-8B11-B973D22F2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9" name="Freeform 29">
              <a:extLst>
                <a:ext uri="{FF2B5EF4-FFF2-40B4-BE49-F238E27FC236}">
                  <a16:creationId xmlns:a16="http://schemas.microsoft.com/office/drawing/2014/main" id="{D4E66077-E4B7-4D37-AAC4-0F2BDF92F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80" name="Freeform 30">
              <a:extLst>
                <a:ext uri="{FF2B5EF4-FFF2-40B4-BE49-F238E27FC236}">
                  <a16:creationId xmlns:a16="http://schemas.microsoft.com/office/drawing/2014/main" id="{C1CA20B0-9D1B-4696-8843-E29F303F5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81" name="Freeform 31">
              <a:extLst>
                <a:ext uri="{FF2B5EF4-FFF2-40B4-BE49-F238E27FC236}">
                  <a16:creationId xmlns:a16="http://schemas.microsoft.com/office/drawing/2014/main" id="{8D6F844C-835B-426A-B64E-08FFD6F25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82" name="Freeform 32">
              <a:extLst>
                <a:ext uri="{FF2B5EF4-FFF2-40B4-BE49-F238E27FC236}">
                  <a16:creationId xmlns:a16="http://schemas.microsoft.com/office/drawing/2014/main" id="{0FA43E74-9BE8-4976-92B5-EAE1CE13D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83" name="Freeform 33">
              <a:extLst>
                <a:ext uri="{FF2B5EF4-FFF2-40B4-BE49-F238E27FC236}">
                  <a16:creationId xmlns:a16="http://schemas.microsoft.com/office/drawing/2014/main" id="{9ACB84C5-04AD-4802-B5BD-57BDC91F7A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4" name="Freeform 34">
              <a:extLst>
                <a:ext uri="{FF2B5EF4-FFF2-40B4-BE49-F238E27FC236}">
                  <a16:creationId xmlns:a16="http://schemas.microsoft.com/office/drawing/2014/main" id="{800BB42D-795C-4D34-B0C0-48C6DCAA5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85" name="Freeform 35">
              <a:extLst>
                <a:ext uri="{FF2B5EF4-FFF2-40B4-BE49-F238E27FC236}">
                  <a16:creationId xmlns:a16="http://schemas.microsoft.com/office/drawing/2014/main" id="{F053FFBE-8DFA-4F0C-8654-84B82FF44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86" name="Freeform 36">
              <a:extLst>
                <a:ext uri="{FF2B5EF4-FFF2-40B4-BE49-F238E27FC236}">
                  <a16:creationId xmlns:a16="http://schemas.microsoft.com/office/drawing/2014/main" id="{CF5AB1EE-3C75-41FC-BAC6-83222999D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87" name="Freeform 37">
              <a:extLst>
                <a:ext uri="{FF2B5EF4-FFF2-40B4-BE49-F238E27FC236}">
                  <a16:creationId xmlns:a16="http://schemas.microsoft.com/office/drawing/2014/main" id="{5EB7AD58-332B-4EA3-9386-08FD955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88" name="Freeform 38">
              <a:extLst>
                <a:ext uri="{FF2B5EF4-FFF2-40B4-BE49-F238E27FC236}">
                  <a16:creationId xmlns:a16="http://schemas.microsoft.com/office/drawing/2014/main" id="{60F8A3C2-0BFB-44EE-9532-B1FE64632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9" name="Rectangle 188">
            <a:extLst>
              <a:ext uri="{FF2B5EF4-FFF2-40B4-BE49-F238E27FC236}">
                <a16:creationId xmlns:a16="http://schemas.microsoft.com/office/drawing/2014/main" id="{AA4E6AA2-BEA6-4D9C-940A-56C57341D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Image result for questions and thank you images">
            <a:extLst>
              <a:ext uri="{FF2B5EF4-FFF2-40B4-BE49-F238E27FC236}">
                <a16:creationId xmlns:a16="http://schemas.microsoft.com/office/drawing/2014/main" id="{DA99FC13-DE38-47B9-A4F6-A293A32992A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36130" y="17455"/>
            <a:ext cx="9669847" cy="6848502"/>
          </a:xfrm>
          <a:prstGeom prst="rect">
            <a:avLst/>
          </a:prstGeom>
          <a:noFill/>
          <a:extLst>
            <a:ext uri="{909E8E84-426E-40DD-AFC4-6F175D3DCCD1}">
              <a14:hiddenFill xmlns:a14="http://schemas.microsoft.com/office/drawing/2010/main">
                <a:solidFill>
                  <a:srgbClr val="FFFFFF"/>
                </a:solidFill>
              </a14:hiddenFill>
            </a:ext>
          </a:extLst>
        </p:spPr>
      </p:pic>
      <p:sp>
        <p:nvSpPr>
          <p:cNvPr id="190" name="Freeform 33">
            <a:extLst>
              <a:ext uri="{FF2B5EF4-FFF2-40B4-BE49-F238E27FC236}">
                <a16:creationId xmlns:a16="http://schemas.microsoft.com/office/drawing/2014/main" id="{ED642ED3-CFED-4142-8502-CCC199447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67569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84FD149-94B6-4257-AB5B-C478E603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DA9F1D4-D3FB-482B-993F-14B53FD6095B}"/>
              </a:ext>
            </a:extLst>
          </p:cNvPr>
          <p:cNvSpPr>
            <a:spLocks noGrp="1"/>
          </p:cNvSpPr>
          <p:nvPr>
            <p:ph type="title"/>
          </p:nvPr>
        </p:nvSpPr>
        <p:spPr>
          <a:xfrm>
            <a:off x="649224" y="645106"/>
            <a:ext cx="5122652" cy="1259894"/>
          </a:xfrm>
        </p:spPr>
        <p:txBody>
          <a:bodyPr>
            <a:normAutofit/>
          </a:bodyPr>
          <a:lstStyle/>
          <a:p>
            <a:r>
              <a:rPr lang="en-US" dirty="0"/>
              <a:t>About Melbourne…</a:t>
            </a:r>
          </a:p>
        </p:txBody>
      </p:sp>
      <p:sp>
        <p:nvSpPr>
          <p:cNvPr id="17" name="Rectangle 11">
            <a:extLst>
              <a:ext uri="{FF2B5EF4-FFF2-40B4-BE49-F238E27FC236}">
                <a16:creationId xmlns:a16="http://schemas.microsoft.com/office/drawing/2014/main" id="{4743F4F4-276D-4A4D-930A-0530386F9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4E93532-301A-4A1A-8EFC-B5B029BEADE0}"/>
              </a:ext>
            </a:extLst>
          </p:cNvPr>
          <p:cNvSpPr>
            <a:spLocks noGrp="1"/>
          </p:cNvSpPr>
          <p:nvPr>
            <p:ph idx="1"/>
          </p:nvPr>
        </p:nvSpPr>
        <p:spPr>
          <a:xfrm>
            <a:off x="649225" y="2133600"/>
            <a:ext cx="5122652" cy="3759253"/>
          </a:xfrm>
        </p:spPr>
        <p:txBody>
          <a:bodyPr>
            <a:normAutofit lnSpcReduction="10000"/>
          </a:bodyPr>
          <a:lstStyle/>
          <a:p>
            <a:pPr>
              <a:buClr>
                <a:srgbClr val="9AC130"/>
              </a:buClr>
            </a:pPr>
            <a:r>
              <a:rPr lang="en-IN" dirty="0">
                <a:latin typeface="Times New Roman" panose="02020603050405020304" pitchFamily="18" charset="0"/>
                <a:cs typeface="Times New Roman" panose="02020603050405020304" pitchFamily="18" charset="0"/>
              </a:rPr>
              <a:t>Melbourne, the capital of the state of Victoria, is one of the world’s most liveable cities.</a:t>
            </a:r>
          </a:p>
          <a:p>
            <a:pPr>
              <a:buClr>
                <a:srgbClr val="9AC130"/>
              </a:buClr>
            </a:pPr>
            <a:r>
              <a:rPr lang="en-IN" dirty="0">
                <a:latin typeface="Times New Roman" panose="02020603050405020304" pitchFamily="18" charset="0"/>
                <a:cs typeface="Times New Roman" panose="02020603050405020304" pitchFamily="18" charset="0"/>
              </a:rPr>
              <a:t>Metropolitan Melbourne, spanning over </a:t>
            </a:r>
            <a:r>
              <a:rPr lang="en-US" dirty="0"/>
              <a:t> 9990 km</a:t>
            </a:r>
            <a:r>
              <a:rPr lang="en-US" baseline="30000" dirty="0"/>
              <a:t>2 </a:t>
            </a:r>
            <a:r>
              <a:rPr lang="en-IN" dirty="0">
                <a:latin typeface="Times New Roman" panose="02020603050405020304" pitchFamily="18" charset="0"/>
                <a:cs typeface="Times New Roman" panose="02020603050405020304" pitchFamily="18" charset="0"/>
              </a:rPr>
              <a:t>, is </a:t>
            </a:r>
            <a:r>
              <a:rPr lang="en-US" dirty="0">
                <a:latin typeface="Times New Roman" panose="02020603050405020304" pitchFamily="18" charset="0"/>
                <a:cs typeface="Times New Roman" panose="02020603050405020304" pitchFamily="18" charset="0"/>
              </a:rPr>
              <a:t>home to 4.9 million people</a:t>
            </a:r>
            <a:r>
              <a:rPr lang="en-IN" dirty="0">
                <a:latin typeface="Times New Roman" panose="02020603050405020304" pitchFamily="18" charset="0"/>
                <a:cs typeface="Times New Roman" panose="02020603050405020304" pitchFamily="18" charset="0"/>
              </a:rPr>
              <a:t>.</a:t>
            </a:r>
          </a:p>
          <a:p>
            <a:pPr>
              <a:buClr>
                <a:srgbClr val="9AC130"/>
              </a:buClr>
            </a:pPr>
            <a:r>
              <a:rPr lang="en-IN" dirty="0">
                <a:latin typeface="Times New Roman" panose="02020603050405020304" pitchFamily="18" charset="0"/>
                <a:cs typeface="Times New Roman" panose="02020603050405020304" pitchFamily="18" charset="0"/>
              </a:rPr>
              <a:t>Melbourne is the most multicultural city of Australia, with nearly 50% of residents born overseas.</a:t>
            </a:r>
          </a:p>
          <a:p>
            <a:pPr>
              <a:buClr>
                <a:srgbClr val="9AC130"/>
              </a:buClr>
            </a:pPr>
            <a:r>
              <a:rPr lang="en-US" dirty="0">
                <a:latin typeface="Times New Roman" panose="02020603050405020304" pitchFamily="18" charset="0"/>
                <a:cs typeface="Times New Roman" panose="02020603050405020304" pitchFamily="18" charset="0"/>
              </a:rPr>
              <a:t>With the growing markets, the real-estate has been blessed with its demand in Melbourne.</a:t>
            </a:r>
          </a:p>
          <a:p>
            <a:pPr>
              <a:buClr>
                <a:srgbClr val="9AC130"/>
              </a:buClr>
            </a:pPr>
            <a:r>
              <a:rPr lang="en-US" dirty="0">
                <a:latin typeface="Times New Roman" panose="02020603050405020304" pitchFamily="18" charset="0"/>
                <a:cs typeface="Times New Roman" panose="02020603050405020304" pitchFamily="18" charset="0"/>
              </a:rPr>
              <a:t>Selecting a best place to live and choosing the best time to buy with an affordable budget becomes a challenge to all. </a:t>
            </a:r>
          </a:p>
          <a:p>
            <a:pPr>
              <a:buClr>
                <a:srgbClr val="9AC130"/>
              </a:buClr>
            </a:pPr>
            <a:endParaRPr lang="en-IN" dirty="0">
              <a:latin typeface="Times New Roman" panose="02020603050405020304" pitchFamily="18" charset="0"/>
              <a:cs typeface="Times New Roman" panose="02020603050405020304" pitchFamily="18" charset="0"/>
            </a:endParaRPr>
          </a:p>
          <a:p>
            <a:pPr>
              <a:buClr>
                <a:srgbClr val="9AC130"/>
              </a:buClr>
            </a:pPr>
            <a:endParaRPr lang="en-US" dirty="0"/>
          </a:p>
        </p:txBody>
      </p:sp>
      <p:pic>
        <p:nvPicPr>
          <p:cNvPr id="5" name="Picture 4">
            <a:extLst>
              <a:ext uri="{FF2B5EF4-FFF2-40B4-BE49-F238E27FC236}">
                <a16:creationId xmlns:a16="http://schemas.microsoft.com/office/drawing/2014/main" id="{B0865F61-9944-46BF-BA61-81BF67E7A3F9}"/>
              </a:ext>
            </a:extLst>
          </p:cNvPr>
          <p:cNvPicPr>
            <a:picLocks noChangeAspect="1"/>
          </p:cNvPicPr>
          <p:nvPr/>
        </p:nvPicPr>
        <p:blipFill>
          <a:blip r:embed="rId3"/>
          <a:stretch>
            <a:fillRect/>
          </a:stretch>
        </p:blipFill>
        <p:spPr>
          <a:xfrm>
            <a:off x="6091916" y="965667"/>
            <a:ext cx="5451627" cy="4606624"/>
          </a:xfrm>
          <a:prstGeom prst="rect">
            <a:avLst/>
          </a:prstGeom>
        </p:spPr>
      </p:pic>
      <p:sp>
        <p:nvSpPr>
          <p:cNvPr id="18" name="Freeform 10">
            <a:extLst>
              <a:ext uri="{FF2B5EF4-FFF2-40B4-BE49-F238E27FC236}">
                <a16:creationId xmlns:a16="http://schemas.microsoft.com/office/drawing/2014/main" id="{AA1386B8-14BD-4682-B537-BC9027D6E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4D54A7-5A83-482C-B6D6-96AC775A4714}"/>
              </a:ext>
            </a:extLst>
          </p:cNvPr>
          <p:cNvSpPr/>
          <p:nvPr/>
        </p:nvSpPr>
        <p:spPr>
          <a:xfrm>
            <a:off x="1102512" y="6212894"/>
            <a:ext cx="6318196" cy="769441"/>
          </a:xfrm>
          <a:prstGeom prst="rect">
            <a:avLst/>
          </a:prstGeom>
        </p:spPr>
        <p:txBody>
          <a:bodyPr wrap="square">
            <a:spAutoFit/>
          </a:bodyPr>
          <a:lstStyle/>
          <a:p>
            <a:r>
              <a:rPr lang="en-US" sz="1100" dirty="0">
                <a:hlinkClick r:id="rId4"/>
              </a:rPr>
              <a:t>https://liveinmelbourne.vic.gov.au/discover/melbourne-victoria/metropolitan-melbourne#</a:t>
            </a:r>
            <a:endParaRPr lang="en-US" sz="1100" dirty="0"/>
          </a:p>
          <a:p>
            <a:r>
              <a:rPr lang="en-US" sz="1100" dirty="0">
                <a:hlinkClick r:id="rId5"/>
              </a:rPr>
              <a:t>https://data.melbourne.vic.gov.au/Property-Planning/Median-House-Prices-by-Transfer-Year-from-2000-201/67fb-mvax</a:t>
            </a:r>
            <a:endParaRPr lang="en-US" sz="1100" dirty="0"/>
          </a:p>
          <a:p>
            <a:endParaRPr lang="en-US" sz="1100" dirty="0"/>
          </a:p>
        </p:txBody>
      </p:sp>
      <p:graphicFrame>
        <p:nvGraphicFramePr>
          <p:cNvPr id="9" name="Chart 8">
            <a:extLst>
              <a:ext uri="{FF2B5EF4-FFF2-40B4-BE49-F238E27FC236}">
                <a16:creationId xmlns:a16="http://schemas.microsoft.com/office/drawing/2014/main" id="{01310ED2-EE7B-4606-B839-7F6C99DA5227}"/>
              </a:ext>
            </a:extLst>
          </p:cNvPr>
          <p:cNvGraphicFramePr>
            <a:graphicFrameLocks/>
          </p:cNvGraphicFramePr>
          <p:nvPr>
            <p:extLst>
              <p:ext uri="{D42A27DB-BD31-4B8C-83A1-F6EECF244321}">
                <p14:modId xmlns:p14="http://schemas.microsoft.com/office/powerpoint/2010/main" val="1435936263"/>
              </p:ext>
            </p:extLst>
          </p:nvPr>
        </p:nvGraphicFramePr>
        <p:xfrm>
          <a:off x="5390708" y="1285709"/>
          <a:ext cx="6517757" cy="4606623"/>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Group 25">
            <a:extLst>
              <a:ext uri="{FF2B5EF4-FFF2-40B4-BE49-F238E27FC236}">
                <a16:creationId xmlns:a16="http://schemas.microsoft.com/office/drawing/2014/main" id="{11A1C32B-0593-41AA-BA04-79A25A1AA8AD}"/>
              </a:ext>
            </a:extLst>
          </p:cNvPr>
          <p:cNvGrpSpPr/>
          <p:nvPr/>
        </p:nvGrpSpPr>
        <p:grpSpPr>
          <a:xfrm>
            <a:off x="6159334" y="1905000"/>
            <a:ext cx="4801776" cy="3667291"/>
            <a:chOff x="6159334" y="1905000"/>
            <a:chExt cx="4801776" cy="3667291"/>
          </a:xfrm>
        </p:grpSpPr>
        <p:cxnSp>
          <p:nvCxnSpPr>
            <p:cNvPr id="7" name="Straight Arrow Connector 6">
              <a:extLst>
                <a:ext uri="{FF2B5EF4-FFF2-40B4-BE49-F238E27FC236}">
                  <a16:creationId xmlns:a16="http://schemas.microsoft.com/office/drawing/2014/main" id="{076CD870-7EA4-43C4-A111-1DE6DAA94E2E}"/>
                </a:ext>
              </a:extLst>
            </p:cNvPr>
            <p:cNvCxnSpPr>
              <a:cxnSpLocks/>
            </p:cNvCxnSpPr>
            <p:nvPr/>
          </p:nvCxnSpPr>
          <p:spPr>
            <a:xfrm flipH="1">
              <a:off x="10927401" y="2076893"/>
              <a:ext cx="33709" cy="3495398"/>
            </a:xfrm>
            <a:prstGeom prst="straightConnector1">
              <a:avLst/>
            </a:prstGeom>
            <a:ln w="12700">
              <a:solidFill>
                <a:schemeClr val="accent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0FD0D9-77B4-4AA2-8F53-DED9884D133E}"/>
                </a:ext>
              </a:extLst>
            </p:cNvPr>
            <p:cNvCxnSpPr>
              <a:cxnSpLocks/>
            </p:cNvCxnSpPr>
            <p:nvPr/>
          </p:nvCxnSpPr>
          <p:spPr>
            <a:xfrm flipV="1">
              <a:off x="6159334" y="4804269"/>
              <a:ext cx="0" cy="76551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41D616-D420-4668-A79F-0EF6BD72EB3F}"/>
                </a:ext>
              </a:extLst>
            </p:cNvPr>
            <p:cNvSpPr txBox="1"/>
            <p:nvPr/>
          </p:nvSpPr>
          <p:spPr>
            <a:xfrm>
              <a:off x="7700860" y="1905000"/>
              <a:ext cx="2839082" cy="1200329"/>
            </a:xfrm>
            <a:prstGeom prst="rect">
              <a:avLst/>
            </a:prstGeom>
            <a:noFill/>
          </p:spPr>
          <p:txBody>
            <a:bodyPr wrap="square" rtlCol="0">
              <a:spAutoFit/>
            </a:bodyPr>
            <a:lstStyle/>
            <a:p>
              <a:pPr algn="just"/>
              <a:r>
                <a:rPr lang="en-US" dirty="0"/>
                <a:t>The median house price has increased by </a:t>
              </a:r>
              <a:r>
                <a:rPr lang="en-US" b="1" dirty="0">
                  <a:solidFill>
                    <a:srgbClr val="FF0000"/>
                  </a:solidFill>
                </a:rPr>
                <a:t>3 times </a:t>
              </a:r>
              <a:r>
                <a:rPr lang="en-US" dirty="0"/>
                <a:t>from 2000 ($0.3M) to 2016($1.2M)</a:t>
              </a:r>
            </a:p>
          </p:txBody>
        </p:sp>
      </p:grpSp>
    </p:spTree>
    <p:extLst>
      <p:ext uri="{BB962C8B-B14F-4D97-AF65-F5344CB8AC3E}">
        <p14:creationId xmlns:p14="http://schemas.microsoft.com/office/powerpoint/2010/main" val="4196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F1E1-BACA-4C6A-A037-A1D2E7D74BE7}"/>
              </a:ext>
            </a:extLst>
          </p:cNvPr>
          <p:cNvSpPr>
            <a:spLocks noGrp="1"/>
          </p:cNvSpPr>
          <p:nvPr>
            <p:ph type="title"/>
          </p:nvPr>
        </p:nvSpPr>
        <p:spPr>
          <a:xfrm>
            <a:off x="2021747" y="547910"/>
            <a:ext cx="8911687" cy="1280890"/>
          </a:xfrm>
        </p:spPr>
        <p:txBody>
          <a:bodyPr/>
          <a:lstStyle/>
          <a:p>
            <a:r>
              <a:rPr lang="en-US" dirty="0"/>
              <a:t>Data Description</a:t>
            </a:r>
          </a:p>
        </p:txBody>
      </p:sp>
      <p:sp>
        <p:nvSpPr>
          <p:cNvPr id="3" name="Content Placeholder 2">
            <a:extLst>
              <a:ext uri="{FF2B5EF4-FFF2-40B4-BE49-F238E27FC236}">
                <a16:creationId xmlns:a16="http://schemas.microsoft.com/office/drawing/2014/main" id="{1AEB7935-F541-4CA9-9FD0-C74E279FAA98}"/>
              </a:ext>
            </a:extLst>
          </p:cNvPr>
          <p:cNvSpPr>
            <a:spLocks noGrp="1"/>
          </p:cNvSpPr>
          <p:nvPr>
            <p:ph idx="1"/>
          </p:nvPr>
        </p:nvSpPr>
        <p:spPr>
          <a:xfrm>
            <a:off x="2021747" y="1828800"/>
            <a:ext cx="5917230" cy="3596828"/>
          </a:xfrm>
        </p:spPr>
        <p:txBody>
          <a:bodyPr>
            <a:normAutofit fontScale="85000" lnSpcReduction="10000"/>
          </a:bodyPr>
          <a:lstStyle/>
          <a:p>
            <a:r>
              <a:rPr lang="en-US" sz="2000" b="1" dirty="0"/>
              <a:t>Datafile: </a:t>
            </a:r>
            <a:r>
              <a:rPr lang="en-US" dirty="0"/>
              <a:t>Melbourne_housing_FULL.csv</a:t>
            </a:r>
          </a:p>
          <a:p>
            <a:r>
              <a:rPr lang="en-US" b="1" dirty="0">
                <a:solidFill>
                  <a:schemeClr val="tx1"/>
                </a:solidFill>
              </a:rPr>
              <a:t>Data Range: </a:t>
            </a:r>
            <a:r>
              <a:rPr lang="en-US" dirty="0">
                <a:solidFill>
                  <a:schemeClr val="tx1"/>
                </a:solidFill>
              </a:rPr>
              <a:t>Jan. 2016 to Oct. 2018</a:t>
            </a:r>
          </a:p>
          <a:p>
            <a:pPr lvl="1">
              <a:buFont typeface="Wingdings" panose="05000000000000000000" pitchFamily="2" charset="2"/>
              <a:buChar char="Ø"/>
            </a:pPr>
            <a:r>
              <a:rPr lang="en-US" b="1" dirty="0">
                <a:solidFill>
                  <a:schemeClr val="tx1"/>
                </a:solidFill>
              </a:rPr>
              <a:t>No. of variables: </a:t>
            </a:r>
            <a:r>
              <a:rPr lang="en-US" dirty="0">
                <a:solidFill>
                  <a:schemeClr val="tx1"/>
                </a:solidFill>
              </a:rPr>
              <a:t>21</a:t>
            </a:r>
          </a:p>
          <a:p>
            <a:pPr lvl="1">
              <a:buFont typeface="Wingdings" panose="05000000000000000000" pitchFamily="2" charset="2"/>
              <a:buChar char="Ø"/>
            </a:pPr>
            <a:r>
              <a:rPr lang="en-US" b="1" dirty="0">
                <a:solidFill>
                  <a:schemeClr val="tx1"/>
                </a:solidFill>
              </a:rPr>
              <a:t>No. of records: </a:t>
            </a:r>
            <a:r>
              <a:rPr lang="en-US" dirty="0">
                <a:solidFill>
                  <a:schemeClr val="tx1"/>
                </a:solidFill>
              </a:rPr>
              <a:t>34,857</a:t>
            </a:r>
          </a:p>
          <a:p>
            <a:pPr lvl="1">
              <a:buFont typeface="Wingdings" panose="05000000000000000000" pitchFamily="2" charset="2"/>
              <a:buChar char="Ø"/>
            </a:pPr>
            <a:r>
              <a:rPr lang="en-US" b="1" dirty="0">
                <a:solidFill>
                  <a:schemeClr val="tx1"/>
                </a:solidFill>
              </a:rPr>
              <a:t>Missing data: </a:t>
            </a:r>
            <a:r>
              <a:rPr lang="en-US" dirty="0"/>
              <a:t>26,022 </a:t>
            </a:r>
          </a:p>
          <a:p>
            <a:pPr lvl="1">
              <a:buFont typeface="Wingdings" panose="05000000000000000000" pitchFamily="2" charset="2"/>
              <a:buChar char="Ø"/>
            </a:pPr>
            <a:r>
              <a:rPr lang="en-US" b="1" dirty="0">
                <a:solidFill>
                  <a:schemeClr val="tx1"/>
                </a:solidFill>
              </a:rPr>
              <a:t>No. of records in clean data: </a:t>
            </a:r>
            <a:r>
              <a:rPr lang="en-US" dirty="0">
                <a:solidFill>
                  <a:schemeClr val="tx1"/>
                </a:solidFill>
              </a:rPr>
              <a:t>7095 </a:t>
            </a:r>
          </a:p>
          <a:p>
            <a:pPr lvl="1">
              <a:buFont typeface="Wingdings" panose="05000000000000000000" pitchFamily="2" charset="2"/>
              <a:buChar char="Ø"/>
            </a:pPr>
            <a:r>
              <a:rPr lang="en-US" dirty="0">
                <a:solidFill>
                  <a:schemeClr val="tx1"/>
                </a:solidFill>
              </a:rPr>
              <a:t>Some new variables will be added, such as </a:t>
            </a:r>
            <a:r>
              <a:rPr lang="en-US" altLang="zh-CN" dirty="0" err="1">
                <a:solidFill>
                  <a:schemeClr val="tx1"/>
                </a:solidFill>
              </a:rPr>
              <a:t>PriceRange</a:t>
            </a:r>
            <a:r>
              <a:rPr lang="en-US" altLang="zh-CN" dirty="0">
                <a:solidFill>
                  <a:schemeClr val="tx1"/>
                </a:solidFill>
              </a:rPr>
              <a:t>, </a:t>
            </a:r>
            <a:r>
              <a:rPr lang="en-US" altLang="zh-CN" dirty="0" err="1">
                <a:solidFill>
                  <a:schemeClr val="tx1"/>
                </a:solidFill>
              </a:rPr>
              <a:t>MethodGroup</a:t>
            </a:r>
            <a:r>
              <a:rPr lang="en-US" altLang="zh-CN" dirty="0">
                <a:solidFill>
                  <a:schemeClr val="tx1"/>
                </a:solidFill>
              </a:rPr>
              <a:t>, </a:t>
            </a:r>
            <a:r>
              <a:rPr lang="en-US" altLang="zh-CN" dirty="0" err="1">
                <a:solidFill>
                  <a:schemeClr val="tx1"/>
                </a:solidFill>
              </a:rPr>
              <a:t>BedroomGroup</a:t>
            </a:r>
            <a:r>
              <a:rPr lang="en-US" altLang="zh-CN" dirty="0">
                <a:solidFill>
                  <a:schemeClr val="tx1"/>
                </a:solidFill>
              </a:rPr>
              <a:t>, </a:t>
            </a:r>
            <a:r>
              <a:rPr lang="en-US" altLang="zh-CN" dirty="0" err="1">
                <a:solidFill>
                  <a:schemeClr val="tx1"/>
                </a:solidFill>
              </a:rPr>
              <a:t>DistanceGroup</a:t>
            </a:r>
            <a:r>
              <a:rPr lang="en-US" altLang="zh-CN" dirty="0">
                <a:solidFill>
                  <a:schemeClr val="tx1"/>
                </a:solidFill>
              </a:rPr>
              <a:t>, and </a:t>
            </a:r>
            <a:r>
              <a:rPr lang="en-US" altLang="zh-CN" dirty="0" err="1">
                <a:solidFill>
                  <a:schemeClr val="tx1"/>
                </a:solidFill>
              </a:rPr>
              <a:t>HouseAgeGroup</a:t>
            </a:r>
            <a:r>
              <a:rPr lang="en-US" dirty="0">
                <a:solidFill>
                  <a:schemeClr val="tx1"/>
                </a:solidFill>
              </a:rPr>
              <a:t> </a:t>
            </a:r>
          </a:p>
          <a:p>
            <a:r>
              <a:rPr lang="en-US" b="1" dirty="0">
                <a:solidFill>
                  <a:schemeClr val="tx1"/>
                </a:solidFill>
              </a:rPr>
              <a:t>Dimensions</a:t>
            </a:r>
            <a:r>
              <a:rPr lang="en-US" dirty="0">
                <a:solidFill>
                  <a:schemeClr val="tx1"/>
                </a:solidFill>
              </a:rPr>
              <a:t>: </a:t>
            </a:r>
            <a:r>
              <a:rPr lang="en-US" dirty="0" err="1">
                <a:solidFill>
                  <a:schemeClr val="tx1"/>
                </a:solidFill>
              </a:rPr>
              <a:t>Regionname</a:t>
            </a:r>
            <a:r>
              <a:rPr lang="en-US" dirty="0">
                <a:solidFill>
                  <a:schemeClr val="tx1"/>
                </a:solidFill>
              </a:rPr>
              <a:t>,  Type, Date(Year and season), Address</a:t>
            </a:r>
          </a:p>
          <a:p>
            <a:r>
              <a:rPr lang="en-US" b="1" dirty="0">
                <a:solidFill>
                  <a:schemeClr val="tx1"/>
                </a:solidFill>
              </a:rPr>
              <a:t>Measures: </a:t>
            </a:r>
            <a:r>
              <a:rPr lang="en-US" dirty="0">
                <a:solidFill>
                  <a:schemeClr val="tx1"/>
                </a:solidFill>
              </a:rPr>
              <a:t>Price,  Bedroom2, Distance and </a:t>
            </a:r>
            <a:r>
              <a:rPr lang="en-US" dirty="0" err="1">
                <a:solidFill>
                  <a:schemeClr val="tx1"/>
                </a:solidFill>
              </a:rPr>
              <a:t>HouseAge</a:t>
            </a:r>
            <a:endParaRPr lang="en-US" b="1" dirty="0">
              <a:solidFill>
                <a:schemeClr val="tx1"/>
              </a:solidFill>
            </a:endParaRPr>
          </a:p>
          <a:p>
            <a:pPr>
              <a:buFont typeface="Wingdings" panose="05000000000000000000" pitchFamily="2" charset="2"/>
              <a:buChar char="Ø"/>
            </a:pPr>
            <a:endParaRPr lang="en-US" b="1" dirty="0">
              <a:solidFill>
                <a:schemeClr val="tx1"/>
              </a:solidFill>
            </a:endParaRPr>
          </a:p>
        </p:txBody>
      </p:sp>
      <p:graphicFrame>
        <p:nvGraphicFramePr>
          <p:cNvPr id="5" name="Content Placeholder 4">
            <a:extLst>
              <a:ext uri="{FF2B5EF4-FFF2-40B4-BE49-F238E27FC236}">
                <a16:creationId xmlns:a16="http://schemas.microsoft.com/office/drawing/2014/main" id="{442BDC31-A2C5-44F0-A5F0-82D382679B51}"/>
              </a:ext>
            </a:extLst>
          </p:cNvPr>
          <p:cNvGraphicFramePr>
            <a:graphicFrameLocks/>
          </p:cNvGraphicFramePr>
          <p:nvPr>
            <p:extLst>
              <p:ext uri="{D42A27DB-BD31-4B8C-83A1-F6EECF244321}">
                <p14:modId xmlns:p14="http://schemas.microsoft.com/office/powerpoint/2010/main" val="2045766993"/>
              </p:ext>
            </p:extLst>
          </p:nvPr>
        </p:nvGraphicFramePr>
        <p:xfrm>
          <a:off x="8251564" y="2474753"/>
          <a:ext cx="1597111" cy="3213952"/>
        </p:xfrm>
        <a:graphic>
          <a:graphicData uri="http://schemas.openxmlformats.org/drawingml/2006/table">
            <a:tbl>
              <a:tblPr firstRow="1">
                <a:tableStyleId>{5C22544A-7EE6-4342-B048-85BDC9FD1C3A}</a:tableStyleId>
              </a:tblPr>
              <a:tblGrid>
                <a:gridCol w="1013407">
                  <a:extLst>
                    <a:ext uri="{9D8B030D-6E8A-4147-A177-3AD203B41FA5}">
                      <a16:colId xmlns:a16="http://schemas.microsoft.com/office/drawing/2014/main" val="2297179509"/>
                    </a:ext>
                  </a:extLst>
                </a:gridCol>
                <a:gridCol w="583704">
                  <a:extLst>
                    <a:ext uri="{9D8B030D-6E8A-4147-A177-3AD203B41FA5}">
                      <a16:colId xmlns:a16="http://schemas.microsoft.com/office/drawing/2014/main" val="1064019866"/>
                    </a:ext>
                  </a:extLst>
                </a:gridCol>
              </a:tblGrid>
              <a:tr h="292077">
                <a:tc>
                  <a:txBody>
                    <a:bodyPr/>
                    <a:lstStyle/>
                    <a:p>
                      <a:pPr marL="0" marR="0" algn="ctr">
                        <a:lnSpc>
                          <a:spcPct val="107000"/>
                        </a:lnSpc>
                        <a:spcBef>
                          <a:spcPts val="300"/>
                        </a:spcBef>
                        <a:spcAft>
                          <a:spcPts val="300"/>
                        </a:spcAft>
                      </a:pPr>
                      <a:r>
                        <a:rPr lang="en-US" sz="1400" dirty="0">
                          <a:effectLst/>
                        </a:rPr>
                        <a:t>Variable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marL="0" marR="0" algn="ctr">
                        <a:lnSpc>
                          <a:spcPct val="107000"/>
                        </a:lnSpc>
                        <a:spcBef>
                          <a:spcPts val="300"/>
                        </a:spcBef>
                        <a:spcAft>
                          <a:spcPts val="300"/>
                        </a:spcAft>
                      </a:pPr>
                      <a:r>
                        <a:rPr lang="en-US" sz="1400" dirty="0">
                          <a:effectLst/>
                        </a:rPr>
                        <a:t>Type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831859383"/>
                  </a:ext>
                </a:extLst>
              </a:tr>
              <a:tr h="265625">
                <a:tc>
                  <a:txBody>
                    <a:bodyPr/>
                    <a:lstStyle/>
                    <a:p>
                      <a:pPr marL="0" marR="0" algn="ctr">
                        <a:lnSpc>
                          <a:spcPct val="107000"/>
                        </a:lnSpc>
                        <a:spcBef>
                          <a:spcPts val="300"/>
                        </a:spcBef>
                        <a:spcAft>
                          <a:spcPts val="300"/>
                        </a:spcAft>
                      </a:pPr>
                      <a:r>
                        <a:rPr lang="en-US" sz="1200" dirty="0">
                          <a:effectLst/>
                        </a:rPr>
                        <a:t>Suburb</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4502731"/>
                  </a:ext>
                </a:extLst>
              </a:tr>
              <a:tr h="265625">
                <a:tc>
                  <a:txBody>
                    <a:bodyPr/>
                    <a:lstStyle/>
                    <a:p>
                      <a:pPr marL="0" marR="0" algn="ctr">
                        <a:lnSpc>
                          <a:spcPct val="107000"/>
                        </a:lnSpc>
                        <a:spcBef>
                          <a:spcPts val="300"/>
                        </a:spcBef>
                        <a:spcAft>
                          <a:spcPts val="300"/>
                        </a:spcAft>
                      </a:pPr>
                      <a:r>
                        <a:rPr lang="en-US" sz="1200" dirty="0">
                          <a:effectLst/>
                        </a:rPr>
                        <a:t>Address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2957754"/>
                  </a:ext>
                </a:extLst>
              </a:tr>
              <a:tr h="265625">
                <a:tc>
                  <a:txBody>
                    <a:bodyPr/>
                    <a:lstStyle/>
                    <a:p>
                      <a:pPr marL="0" marR="0" algn="ctr">
                        <a:lnSpc>
                          <a:spcPct val="107000"/>
                        </a:lnSpc>
                        <a:spcBef>
                          <a:spcPts val="300"/>
                        </a:spcBef>
                        <a:spcAft>
                          <a:spcPts val="300"/>
                        </a:spcAft>
                      </a:pPr>
                      <a:r>
                        <a:rPr lang="en-US" sz="1200" dirty="0">
                          <a:effectLst/>
                        </a:rPr>
                        <a:t>Rooms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Num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082219"/>
                  </a:ext>
                </a:extLst>
              </a:tr>
              <a:tr h="265625">
                <a:tc>
                  <a:txBody>
                    <a:bodyPr/>
                    <a:lstStyle/>
                    <a:p>
                      <a:pPr marL="0" marR="0" algn="ctr">
                        <a:lnSpc>
                          <a:spcPct val="107000"/>
                        </a:lnSpc>
                        <a:spcBef>
                          <a:spcPts val="300"/>
                        </a:spcBef>
                        <a:spcAft>
                          <a:spcPts val="300"/>
                        </a:spcAft>
                      </a:pPr>
                      <a:r>
                        <a:rPr lang="en-US" sz="1200" dirty="0">
                          <a:effectLst/>
                        </a:rPr>
                        <a:t>Type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4658287"/>
                  </a:ext>
                </a:extLst>
              </a:tr>
              <a:tr h="265625">
                <a:tc>
                  <a:txBody>
                    <a:bodyPr/>
                    <a:lstStyle/>
                    <a:p>
                      <a:pPr marL="0" marR="0" algn="ctr">
                        <a:lnSpc>
                          <a:spcPct val="107000"/>
                        </a:lnSpc>
                        <a:spcBef>
                          <a:spcPts val="300"/>
                        </a:spcBef>
                        <a:spcAft>
                          <a:spcPts val="300"/>
                        </a:spcAft>
                      </a:pPr>
                      <a:r>
                        <a:rPr lang="en-US" sz="1200">
                          <a:effectLst/>
                        </a:rPr>
                        <a:t>Price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Num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5763745"/>
                  </a:ext>
                </a:extLst>
              </a:tr>
              <a:tr h="265625">
                <a:tc>
                  <a:txBody>
                    <a:bodyPr/>
                    <a:lstStyle/>
                    <a:p>
                      <a:pPr marL="0" marR="0" algn="ctr">
                        <a:lnSpc>
                          <a:spcPct val="107000"/>
                        </a:lnSpc>
                        <a:spcBef>
                          <a:spcPts val="300"/>
                        </a:spcBef>
                        <a:spcAft>
                          <a:spcPts val="300"/>
                        </a:spcAft>
                      </a:pPr>
                      <a:r>
                        <a:rPr lang="en-US" sz="1200">
                          <a:effectLst/>
                        </a:rPr>
                        <a:t>Method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1657499"/>
                  </a:ext>
                </a:extLst>
              </a:tr>
              <a:tr h="265625">
                <a:tc>
                  <a:txBody>
                    <a:bodyPr/>
                    <a:lstStyle/>
                    <a:p>
                      <a:pPr marL="0" marR="0" algn="ctr">
                        <a:lnSpc>
                          <a:spcPct val="107000"/>
                        </a:lnSpc>
                        <a:spcBef>
                          <a:spcPts val="300"/>
                        </a:spcBef>
                        <a:spcAft>
                          <a:spcPts val="300"/>
                        </a:spcAft>
                      </a:pPr>
                      <a:r>
                        <a:rPr lang="en-US" sz="1200">
                          <a:effectLst/>
                        </a:rPr>
                        <a:t>SellerG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Char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3813120"/>
                  </a:ext>
                </a:extLst>
              </a:tr>
              <a:tr h="265625">
                <a:tc>
                  <a:txBody>
                    <a:bodyPr/>
                    <a:lstStyle/>
                    <a:p>
                      <a:pPr marL="0" marR="0" algn="ctr">
                        <a:lnSpc>
                          <a:spcPct val="107000"/>
                        </a:lnSpc>
                        <a:spcBef>
                          <a:spcPts val="300"/>
                        </a:spcBef>
                        <a:spcAft>
                          <a:spcPts val="300"/>
                        </a:spcAft>
                      </a:pPr>
                      <a:r>
                        <a:rPr lang="en-US" sz="1200">
                          <a:effectLst/>
                        </a:rPr>
                        <a:t>Date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5461468"/>
                  </a:ext>
                </a:extLst>
              </a:tr>
              <a:tr h="265625">
                <a:tc>
                  <a:txBody>
                    <a:bodyPr/>
                    <a:lstStyle/>
                    <a:p>
                      <a:pPr marL="0" marR="0" algn="ctr">
                        <a:lnSpc>
                          <a:spcPct val="107000"/>
                        </a:lnSpc>
                        <a:spcBef>
                          <a:spcPts val="300"/>
                        </a:spcBef>
                        <a:spcAft>
                          <a:spcPts val="300"/>
                        </a:spcAft>
                      </a:pPr>
                      <a:r>
                        <a:rPr lang="en-US" sz="1200">
                          <a:effectLst/>
                        </a:rPr>
                        <a:t>Distance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9058032"/>
                  </a:ext>
                </a:extLst>
              </a:tr>
              <a:tr h="265625">
                <a:tc>
                  <a:txBody>
                    <a:bodyPr/>
                    <a:lstStyle/>
                    <a:p>
                      <a:pPr marL="0" marR="0" algn="ctr">
                        <a:lnSpc>
                          <a:spcPct val="107000"/>
                        </a:lnSpc>
                        <a:spcBef>
                          <a:spcPts val="300"/>
                        </a:spcBef>
                        <a:spcAft>
                          <a:spcPts val="300"/>
                        </a:spcAft>
                      </a:pPr>
                      <a:r>
                        <a:rPr lang="en-US" sz="1200">
                          <a:effectLst/>
                        </a:rPr>
                        <a:t>Postcode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a:effectLst/>
                        </a:rPr>
                        <a:t>Char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41356"/>
                  </a:ext>
                </a:extLst>
              </a:tr>
              <a:tr h="265625">
                <a:tc>
                  <a:txBody>
                    <a:bodyPr/>
                    <a:lstStyle/>
                    <a:p>
                      <a:pPr marL="0" marR="0" algn="ctr">
                        <a:lnSpc>
                          <a:spcPct val="107000"/>
                        </a:lnSpc>
                        <a:spcBef>
                          <a:spcPts val="300"/>
                        </a:spcBef>
                        <a:spcAft>
                          <a:spcPts val="300"/>
                        </a:spcAft>
                      </a:pPr>
                      <a:r>
                        <a:rPr lang="en-US" sz="1200">
                          <a:effectLst/>
                        </a:rPr>
                        <a:t>Bedroom2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7357338"/>
                  </a:ext>
                </a:extLst>
              </a:tr>
            </a:tbl>
          </a:graphicData>
        </a:graphic>
      </p:graphicFrame>
      <p:graphicFrame>
        <p:nvGraphicFramePr>
          <p:cNvPr id="9" name="Table 8">
            <a:extLst>
              <a:ext uri="{FF2B5EF4-FFF2-40B4-BE49-F238E27FC236}">
                <a16:creationId xmlns:a16="http://schemas.microsoft.com/office/drawing/2014/main" id="{E8411C7F-9EBD-4718-83F6-059D5182B208}"/>
              </a:ext>
            </a:extLst>
          </p:cNvPr>
          <p:cNvGraphicFramePr>
            <a:graphicFrameLocks noGrp="1"/>
          </p:cNvGraphicFramePr>
          <p:nvPr>
            <p:extLst>
              <p:ext uri="{D42A27DB-BD31-4B8C-83A1-F6EECF244321}">
                <p14:modId xmlns:p14="http://schemas.microsoft.com/office/powerpoint/2010/main" val="3526401716"/>
              </p:ext>
            </p:extLst>
          </p:nvPr>
        </p:nvGraphicFramePr>
        <p:xfrm>
          <a:off x="9859116" y="2474753"/>
          <a:ext cx="1910638" cy="3213953"/>
        </p:xfrm>
        <a:graphic>
          <a:graphicData uri="http://schemas.openxmlformats.org/drawingml/2006/table">
            <a:tbl>
              <a:tblPr firstRow="1">
                <a:tableStyleId>{5C22544A-7EE6-4342-B048-85BDC9FD1C3A}</a:tableStyleId>
              </a:tblPr>
              <a:tblGrid>
                <a:gridCol w="1338374">
                  <a:extLst>
                    <a:ext uri="{9D8B030D-6E8A-4147-A177-3AD203B41FA5}">
                      <a16:colId xmlns:a16="http://schemas.microsoft.com/office/drawing/2014/main" val="1814921659"/>
                    </a:ext>
                  </a:extLst>
                </a:gridCol>
                <a:gridCol w="572264">
                  <a:extLst>
                    <a:ext uri="{9D8B030D-6E8A-4147-A177-3AD203B41FA5}">
                      <a16:colId xmlns:a16="http://schemas.microsoft.com/office/drawing/2014/main" val="2403076506"/>
                    </a:ext>
                  </a:extLst>
                </a:gridCol>
              </a:tblGrid>
              <a:tr h="279868">
                <a:tc>
                  <a:txBody>
                    <a:bodyPr/>
                    <a:lstStyle/>
                    <a:p>
                      <a:pPr marL="0" marR="0" algn="ctr">
                        <a:lnSpc>
                          <a:spcPct val="107000"/>
                        </a:lnSpc>
                        <a:spcBef>
                          <a:spcPts val="300"/>
                        </a:spcBef>
                        <a:spcAft>
                          <a:spcPts val="300"/>
                        </a:spcAft>
                      </a:pPr>
                      <a:r>
                        <a:rPr lang="en-US" sz="1400" dirty="0">
                          <a:effectLst/>
                        </a:rPr>
                        <a:t>Variable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07000"/>
                        </a:lnSpc>
                        <a:spcBef>
                          <a:spcPts val="300"/>
                        </a:spcBef>
                        <a:spcAft>
                          <a:spcPts val="300"/>
                        </a:spcAft>
                      </a:pPr>
                      <a:r>
                        <a:rPr lang="en-US" sz="1400" dirty="0">
                          <a:effectLst/>
                        </a:rPr>
                        <a:t>Type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420763443"/>
                  </a:ext>
                </a:extLst>
              </a:tr>
              <a:tr h="266735">
                <a:tc>
                  <a:txBody>
                    <a:bodyPr/>
                    <a:lstStyle/>
                    <a:p>
                      <a:pPr marL="0" marR="0" algn="ctr">
                        <a:lnSpc>
                          <a:spcPct val="107000"/>
                        </a:lnSpc>
                        <a:spcBef>
                          <a:spcPts val="300"/>
                        </a:spcBef>
                        <a:spcAft>
                          <a:spcPts val="300"/>
                        </a:spcAft>
                      </a:pPr>
                      <a:r>
                        <a:rPr lang="en-US" sz="1200" b="0" dirty="0">
                          <a:solidFill>
                            <a:schemeClr val="tx1"/>
                          </a:solidFill>
                          <a:effectLst/>
                        </a:rPr>
                        <a:t>Bathroom</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b="0" dirty="0">
                          <a:solidFill>
                            <a:schemeClr val="tx1"/>
                          </a:solidFill>
                          <a:effectLst/>
                        </a:rPr>
                        <a:t>Num</a:t>
                      </a:r>
                      <a:endParaRPr lang="en-US" sz="1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0389302"/>
                  </a:ext>
                </a:extLst>
              </a:tr>
              <a:tr h="266735">
                <a:tc>
                  <a:txBody>
                    <a:bodyPr/>
                    <a:lstStyle/>
                    <a:p>
                      <a:pPr marL="0" marR="0" algn="ctr">
                        <a:lnSpc>
                          <a:spcPct val="107000"/>
                        </a:lnSpc>
                        <a:spcBef>
                          <a:spcPts val="300"/>
                        </a:spcBef>
                        <a:spcAft>
                          <a:spcPts val="300"/>
                        </a:spcAft>
                      </a:pPr>
                      <a:r>
                        <a:rPr lang="en-US" sz="1200">
                          <a:effectLst/>
                        </a:rPr>
                        <a:t>Car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5729352"/>
                  </a:ext>
                </a:extLst>
              </a:tr>
              <a:tr h="266735">
                <a:tc>
                  <a:txBody>
                    <a:bodyPr/>
                    <a:lstStyle/>
                    <a:p>
                      <a:pPr marL="0" marR="0" algn="ctr">
                        <a:lnSpc>
                          <a:spcPct val="107000"/>
                        </a:lnSpc>
                        <a:spcBef>
                          <a:spcPts val="300"/>
                        </a:spcBef>
                        <a:spcAft>
                          <a:spcPts val="300"/>
                        </a:spcAft>
                      </a:pPr>
                      <a:r>
                        <a:rPr lang="en-US" sz="1200">
                          <a:effectLst/>
                        </a:rPr>
                        <a:t>Landsize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8379185"/>
                  </a:ext>
                </a:extLst>
              </a:tr>
              <a:tr h="266735">
                <a:tc>
                  <a:txBody>
                    <a:bodyPr/>
                    <a:lstStyle/>
                    <a:p>
                      <a:pPr marL="0" marR="0" algn="ctr">
                        <a:lnSpc>
                          <a:spcPct val="107000"/>
                        </a:lnSpc>
                        <a:spcBef>
                          <a:spcPts val="300"/>
                        </a:spcBef>
                        <a:spcAft>
                          <a:spcPts val="300"/>
                        </a:spcAft>
                      </a:pPr>
                      <a:r>
                        <a:rPr lang="en-US" sz="1200">
                          <a:effectLst/>
                        </a:rPr>
                        <a:t>BuildingArea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9021321"/>
                  </a:ext>
                </a:extLst>
              </a:tr>
              <a:tr h="266735">
                <a:tc>
                  <a:txBody>
                    <a:bodyPr/>
                    <a:lstStyle/>
                    <a:p>
                      <a:pPr marL="0" marR="0" algn="ctr">
                        <a:lnSpc>
                          <a:spcPct val="107000"/>
                        </a:lnSpc>
                        <a:spcBef>
                          <a:spcPts val="300"/>
                        </a:spcBef>
                        <a:spcAft>
                          <a:spcPts val="300"/>
                        </a:spcAft>
                      </a:pPr>
                      <a:r>
                        <a:rPr lang="en-US" sz="1200">
                          <a:effectLst/>
                        </a:rPr>
                        <a:t>YearBuilt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2804369"/>
                  </a:ext>
                </a:extLst>
              </a:tr>
              <a:tr h="266735">
                <a:tc>
                  <a:txBody>
                    <a:bodyPr/>
                    <a:lstStyle/>
                    <a:p>
                      <a:pPr marL="0" marR="0" algn="ctr">
                        <a:lnSpc>
                          <a:spcPct val="107000"/>
                        </a:lnSpc>
                        <a:spcBef>
                          <a:spcPts val="300"/>
                        </a:spcBef>
                        <a:spcAft>
                          <a:spcPts val="300"/>
                        </a:spcAft>
                      </a:pPr>
                      <a:r>
                        <a:rPr lang="en-US" sz="1200">
                          <a:effectLst/>
                        </a:rPr>
                        <a:t>CouncilArea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Char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8252520"/>
                  </a:ext>
                </a:extLst>
              </a:tr>
              <a:tr h="266735">
                <a:tc>
                  <a:txBody>
                    <a:bodyPr/>
                    <a:lstStyle/>
                    <a:p>
                      <a:pPr marL="0" marR="0" algn="ctr">
                        <a:lnSpc>
                          <a:spcPct val="107000"/>
                        </a:lnSpc>
                        <a:spcBef>
                          <a:spcPts val="300"/>
                        </a:spcBef>
                        <a:spcAft>
                          <a:spcPts val="300"/>
                        </a:spcAft>
                      </a:pPr>
                      <a:r>
                        <a:rPr lang="en-US" sz="1200">
                          <a:effectLst/>
                        </a:rPr>
                        <a:t>Lattitude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849076"/>
                  </a:ext>
                </a:extLst>
              </a:tr>
              <a:tr h="266735">
                <a:tc>
                  <a:txBody>
                    <a:bodyPr/>
                    <a:lstStyle/>
                    <a:p>
                      <a:pPr marL="0" marR="0" algn="ctr">
                        <a:lnSpc>
                          <a:spcPct val="107000"/>
                        </a:lnSpc>
                        <a:spcBef>
                          <a:spcPts val="300"/>
                        </a:spcBef>
                        <a:spcAft>
                          <a:spcPts val="300"/>
                        </a:spcAft>
                      </a:pPr>
                      <a:r>
                        <a:rPr lang="en-US" sz="1200">
                          <a:effectLst/>
                        </a:rPr>
                        <a:t>Longtitude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Num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3736899"/>
                  </a:ext>
                </a:extLst>
              </a:tr>
              <a:tr h="266735">
                <a:tc>
                  <a:txBody>
                    <a:bodyPr/>
                    <a:lstStyle/>
                    <a:p>
                      <a:pPr marL="0" marR="0" algn="ctr">
                        <a:lnSpc>
                          <a:spcPct val="107000"/>
                        </a:lnSpc>
                        <a:spcBef>
                          <a:spcPts val="300"/>
                        </a:spcBef>
                        <a:spcAft>
                          <a:spcPts val="300"/>
                        </a:spcAft>
                      </a:pPr>
                      <a:r>
                        <a:rPr lang="en-US" sz="1200">
                          <a:effectLst/>
                        </a:rPr>
                        <a:t>Regionname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Char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1041452"/>
                  </a:ext>
                </a:extLst>
              </a:tr>
              <a:tr h="266735">
                <a:tc>
                  <a:txBody>
                    <a:bodyPr/>
                    <a:lstStyle/>
                    <a:p>
                      <a:pPr marL="0" marR="0" algn="ctr">
                        <a:lnSpc>
                          <a:spcPct val="107000"/>
                        </a:lnSpc>
                        <a:spcBef>
                          <a:spcPts val="300"/>
                        </a:spcBef>
                        <a:spcAft>
                          <a:spcPts val="300"/>
                        </a:spcAft>
                      </a:pPr>
                      <a:r>
                        <a:rPr lang="en-US" sz="1200" dirty="0" err="1">
                          <a:effectLst/>
                        </a:rPr>
                        <a:t>Propertycount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r>
                        <a:rPr lang="en-US" sz="1200" dirty="0">
                          <a:effectLst/>
                        </a:rPr>
                        <a:t>Char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3429073"/>
                  </a:ext>
                </a:extLst>
              </a:tr>
              <a:tr h="266735">
                <a:tc>
                  <a:txBody>
                    <a:bodyPr/>
                    <a:lstStyle/>
                    <a:p>
                      <a:pPr marL="0" marR="0" algn="ctr">
                        <a:lnSpc>
                          <a:spcPct val="107000"/>
                        </a:lnSpc>
                        <a:spcBef>
                          <a:spcPts val="300"/>
                        </a:spcBef>
                        <a:spcAft>
                          <a:spcPts val="30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300"/>
                        </a:spcBef>
                        <a:spcAft>
                          <a:spcPts val="30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00" marR="381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7381610"/>
                  </a:ext>
                </a:extLst>
              </a:tr>
            </a:tbl>
          </a:graphicData>
        </a:graphic>
      </p:graphicFrame>
      <p:sp>
        <p:nvSpPr>
          <p:cNvPr id="10" name="Rectangle 9">
            <a:extLst>
              <a:ext uri="{FF2B5EF4-FFF2-40B4-BE49-F238E27FC236}">
                <a16:creationId xmlns:a16="http://schemas.microsoft.com/office/drawing/2014/main" id="{C1F8B88A-3A40-4EFB-B69C-CA6C440C553B}"/>
              </a:ext>
            </a:extLst>
          </p:cNvPr>
          <p:cNvSpPr/>
          <p:nvPr/>
        </p:nvSpPr>
        <p:spPr>
          <a:xfrm>
            <a:off x="2021747" y="5517938"/>
            <a:ext cx="6583536" cy="954107"/>
          </a:xfrm>
          <a:prstGeom prst="rect">
            <a:avLst/>
          </a:prstGeom>
        </p:spPr>
        <p:txBody>
          <a:bodyPr wrap="square">
            <a:spAutoFit/>
          </a:bodyPr>
          <a:lstStyle/>
          <a:p>
            <a:r>
              <a:rPr lang="en-US" sz="2000" b="1" dirty="0"/>
              <a:t>Data Source:</a:t>
            </a:r>
          </a:p>
          <a:p>
            <a:r>
              <a:rPr lang="en-US" b="1" dirty="0">
                <a:solidFill>
                  <a:srgbClr val="0070C0"/>
                </a:solidFill>
                <a:hlinkClick r:id="rId3"/>
              </a:rPr>
              <a:t>https://www.kaggle.com/anthonypino/melbourne-housing-market</a:t>
            </a:r>
            <a:endParaRPr lang="en-US" b="1" dirty="0">
              <a:solidFill>
                <a:srgbClr val="0070C0"/>
              </a:solidFill>
            </a:endParaRPr>
          </a:p>
        </p:txBody>
      </p:sp>
      <p:grpSp>
        <p:nvGrpSpPr>
          <p:cNvPr id="7" name="Group 6">
            <a:extLst>
              <a:ext uri="{FF2B5EF4-FFF2-40B4-BE49-F238E27FC236}">
                <a16:creationId xmlns:a16="http://schemas.microsoft.com/office/drawing/2014/main" id="{999FC068-11B3-4969-A49E-69D212E04EE9}"/>
              </a:ext>
            </a:extLst>
          </p:cNvPr>
          <p:cNvGrpSpPr/>
          <p:nvPr/>
        </p:nvGrpSpPr>
        <p:grpSpPr>
          <a:xfrm>
            <a:off x="0" y="0"/>
            <a:ext cx="1434517" cy="6858000"/>
            <a:chOff x="0" y="0"/>
            <a:chExt cx="1434517" cy="6858000"/>
          </a:xfrm>
        </p:grpSpPr>
        <p:sp>
          <p:nvSpPr>
            <p:cNvPr id="4" name="Rectangle 3">
              <a:extLst>
                <a:ext uri="{FF2B5EF4-FFF2-40B4-BE49-F238E27FC236}">
                  <a16:creationId xmlns:a16="http://schemas.microsoft.com/office/drawing/2014/main" id="{F76F6848-A258-44E6-95ED-603F871E9826}"/>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Pentagon 5">
              <a:extLst>
                <a:ext uri="{FF2B5EF4-FFF2-40B4-BE49-F238E27FC236}">
                  <a16:creationId xmlns:a16="http://schemas.microsoft.com/office/drawing/2014/main" id="{18F40108-1ECD-46D8-83C7-B4A067DD8DDE}"/>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855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584FD149-94B6-4257-AB5B-C478E603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CF165AE-0585-42BF-858C-3CBBEEFD854A}"/>
              </a:ext>
            </a:extLst>
          </p:cNvPr>
          <p:cNvSpPr>
            <a:spLocks noGrp="1"/>
          </p:cNvSpPr>
          <p:nvPr>
            <p:ph type="title"/>
          </p:nvPr>
        </p:nvSpPr>
        <p:spPr>
          <a:xfrm>
            <a:off x="649224" y="645106"/>
            <a:ext cx="5122652" cy="1259894"/>
          </a:xfrm>
        </p:spPr>
        <p:txBody>
          <a:bodyPr>
            <a:normAutofit/>
          </a:bodyPr>
          <a:lstStyle/>
          <a:p>
            <a:r>
              <a:rPr lang="en-US" dirty="0">
                <a:solidFill>
                  <a:srgbClr val="6588A8"/>
                </a:solidFill>
              </a:rPr>
              <a:t>Business Questions</a:t>
            </a:r>
          </a:p>
        </p:txBody>
      </p:sp>
      <p:sp>
        <p:nvSpPr>
          <p:cNvPr id="139" name="Rectangle 138">
            <a:extLst>
              <a:ext uri="{FF2B5EF4-FFF2-40B4-BE49-F238E27FC236}">
                <a16:creationId xmlns:a16="http://schemas.microsoft.com/office/drawing/2014/main" id="{4743F4F4-276D-4A4D-930A-0530386F9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6588A8"/>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2">
            <a:extLst>
              <a:ext uri="{FF2B5EF4-FFF2-40B4-BE49-F238E27FC236}">
                <a16:creationId xmlns:a16="http://schemas.microsoft.com/office/drawing/2014/main" id="{C50F3CAE-0EA6-45EE-A3F8-3547FC1F33A0}"/>
              </a:ext>
            </a:extLst>
          </p:cNvPr>
          <p:cNvSpPr txBox="1">
            <a:spLocks noGrp="1"/>
          </p:cNvSpPr>
          <p:nvPr>
            <p:ph idx="1"/>
          </p:nvPr>
        </p:nvSpPr>
        <p:spPr>
          <a:xfrm>
            <a:off x="649225" y="2133600"/>
            <a:ext cx="5122652" cy="375925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buClr>
                <a:srgbClr val="4BA3F5"/>
              </a:buClr>
            </a:pPr>
            <a:r>
              <a:rPr lang="en-US" sz="2400" dirty="0">
                <a:latin typeface="Calibri" panose="020F0502020204030204" pitchFamily="34" charset="0"/>
                <a:cs typeface="Calibri" panose="020F0502020204030204" pitchFamily="34" charset="0"/>
              </a:rPr>
              <a:t>Which are the Top 3 regions that people like to buy their house?</a:t>
            </a:r>
          </a:p>
          <a:p>
            <a:pPr algn="just">
              <a:buClr>
                <a:srgbClr val="4BA3F5"/>
              </a:buClr>
            </a:pPr>
            <a:r>
              <a:rPr lang="en-US" sz="2400" dirty="0">
                <a:latin typeface="Calibri" panose="020F0502020204030204" pitchFamily="34" charset="0"/>
                <a:cs typeface="Calibri" panose="020F0502020204030204" pitchFamily="34" charset="0"/>
              </a:rPr>
              <a:t>Which region to buy a house is cost you more money?</a:t>
            </a:r>
          </a:p>
          <a:p>
            <a:pPr algn="just">
              <a:buClr>
                <a:srgbClr val="4BA3F5"/>
              </a:buClr>
            </a:pPr>
            <a:r>
              <a:rPr lang="en-US" sz="2400" dirty="0">
                <a:latin typeface="Calibri" panose="020F0502020204030204" pitchFamily="34" charset="0"/>
                <a:cs typeface="Calibri" panose="020F0502020204030204" pitchFamily="34" charset="0"/>
              </a:rPr>
              <a:t>What are the dominant markets for house Type, bedroom, distance, and house age in terms of sales, respectively?</a:t>
            </a:r>
          </a:p>
          <a:p>
            <a:pPr algn="just">
              <a:buClr>
                <a:srgbClr val="4BA3F5"/>
              </a:buClr>
            </a:pPr>
            <a:r>
              <a:rPr lang="en-US" sz="2400" dirty="0">
                <a:latin typeface="Calibri" panose="020F0502020204030204" pitchFamily="34" charset="0"/>
                <a:cs typeface="Calibri" panose="020F0502020204030204" pitchFamily="34" charset="0"/>
              </a:rPr>
              <a:t>What’s the most important factor affects the price of a house?</a:t>
            </a:r>
          </a:p>
          <a:p>
            <a:pPr algn="just">
              <a:buClr>
                <a:srgbClr val="4BA3F5"/>
              </a:buClr>
            </a:pPr>
            <a:r>
              <a:rPr lang="en-US" sz="2400" dirty="0">
                <a:latin typeface="Calibri" panose="020F0502020204030204" pitchFamily="34" charset="0"/>
                <a:cs typeface="Calibri" panose="020F0502020204030204" pitchFamily="34" charset="0"/>
              </a:rPr>
              <a:t>Where to buy a house in dominant housing market?</a:t>
            </a:r>
          </a:p>
          <a:p>
            <a:pPr algn="just">
              <a:buClr>
                <a:srgbClr val="4BA3F5"/>
              </a:buClr>
            </a:pPr>
            <a:r>
              <a:rPr lang="en-US" sz="2400" dirty="0">
                <a:latin typeface="Calibri" panose="020F0502020204030204" pitchFamily="34" charset="0"/>
                <a:cs typeface="Calibri" panose="020F0502020204030204" pitchFamily="34" charset="0"/>
              </a:rPr>
              <a:t>When to buy a house next year?</a:t>
            </a:r>
          </a:p>
          <a:p>
            <a:pPr marL="0" indent="0">
              <a:buClr>
                <a:srgbClr val="4BA3F5"/>
              </a:buClr>
              <a:buFont typeface="Wingdings 3" charset="2"/>
              <a:buNone/>
            </a:pPr>
            <a:endParaRPr lang="en-US" dirty="0"/>
          </a:p>
        </p:txBody>
      </p:sp>
      <p:pic>
        <p:nvPicPr>
          <p:cNvPr id="1028" name="Picture 4" descr="All of your small business SEO questions answered.">
            <a:extLst>
              <a:ext uri="{FF2B5EF4-FFF2-40B4-BE49-F238E27FC236}">
                <a16:creationId xmlns:a16="http://schemas.microsoft.com/office/drawing/2014/main" id="{F9F07CEC-A7C7-495C-99E4-CF76BED8181A}"/>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94476" y="2133600"/>
            <a:ext cx="6034425" cy="3394364"/>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0">
            <a:extLst>
              <a:ext uri="{FF2B5EF4-FFF2-40B4-BE49-F238E27FC236}">
                <a16:creationId xmlns:a16="http://schemas.microsoft.com/office/drawing/2014/main" id="{AA1386B8-14BD-4682-B537-BC9027D6E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74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DA1E38A-29DE-459B-BF40-5E21F5A0D61B}"/>
              </a:ext>
            </a:extLst>
          </p:cNvPr>
          <p:cNvPicPr>
            <a:picLocks noGrp="1" noChangeAspect="1"/>
          </p:cNvPicPr>
          <p:nvPr>
            <p:ph idx="1"/>
          </p:nvPr>
        </p:nvPicPr>
        <p:blipFill>
          <a:blip r:embed="rId3"/>
          <a:stretch>
            <a:fillRect/>
          </a:stretch>
        </p:blipFill>
        <p:spPr>
          <a:xfrm>
            <a:off x="1213334" y="1711846"/>
            <a:ext cx="6078080" cy="4530970"/>
          </a:xfrm>
          <a:prstGeom prst="rect">
            <a:avLst/>
          </a:prstGeom>
        </p:spPr>
      </p:pic>
      <p:sp>
        <p:nvSpPr>
          <p:cNvPr id="2" name="Title 1">
            <a:extLst>
              <a:ext uri="{FF2B5EF4-FFF2-40B4-BE49-F238E27FC236}">
                <a16:creationId xmlns:a16="http://schemas.microsoft.com/office/drawing/2014/main" id="{DAA23C35-46AC-4A0E-810A-301070823237}"/>
              </a:ext>
            </a:extLst>
          </p:cNvPr>
          <p:cNvSpPr>
            <a:spLocks noGrp="1"/>
          </p:cNvSpPr>
          <p:nvPr>
            <p:ph type="title"/>
          </p:nvPr>
        </p:nvSpPr>
        <p:spPr>
          <a:xfrm>
            <a:off x="1928446" y="360615"/>
            <a:ext cx="9564443" cy="1280890"/>
          </a:xfrm>
        </p:spPr>
        <p:txBody>
          <a:bodyPr/>
          <a:lstStyle/>
          <a:p>
            <a:r>
              <a:rPr lang="en-US" dirty="0"/>
              <a:t>Distribution of Total Transaction by Region </a:t>
            </a:r>
          </a:p>
        </p:txBody>
      </p:sp>
      <p:pic>
        <p:nvPicPr>
          <p:cNvPr id="1030" name="Picture 6" descr="Image result for location icon">
            <a:extLst>
              <a:ext uri="{FF2B5EF4-FFF2-40B4-BE49-F238E27FC236}">
                <a16:creationId xmlns:a16="http://schemas.microsoft.com/office/drawing/2014/main" id="{B6C5D826-E85A-4661-BF4D-37CBE89AE6B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01654" y="4068185"/>
            <a:ext cx="265856" cy="3323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F3C16F-4892-4E36-97DA-F8D7AEF1D962}"/>
              </a:ext>
            </a:extLst>
          </p:cNvPr>
          <p:cNvSpPr txBox="1"/>
          <p:nvPr/>
        </p:nvSpPr>
        <p:spPr>
          <a:xfrm>
            <a:off x="4400353" y="4367899"/>
            <a:ext cx="494025" cy="261610"/>
          </a:xfrm>
          <a:prstGeom prst="rect">
            <a:avLst/>
          </a:prstGeom>
          <a:noFill/>
        </p:spPr>
        <p:txBody>
          <a:bodyPr wrap="square" rtlCol="0">
            <a:spAutoFit/>
          </a:bodyPr>
          <a:lstStyle/>
          <a:p>
            <a:r>
              <a:rPr lang="en-US" sz="1050" b="1" dirty="0">
                <a:solidFill>
                  <a:schemeClr val="bg1"/>
                </a:solidFill>
                <a:latin typeface="Arial Narrow" panose="020B0606020202030204" pitchFamily="34" charset="0"/>
              </a:rPr>
              <a:t>CBD</a:t>
            </a:r>
          </a:p>
        </p:txBody>
      </p:sp>
      <p:pic>
        <p:nvPicPr>
          <p:cNvPr id="1032" name="Picture 8" descr="Home, House, Location, Place Icon - Green Home Icon Png (600x568)">
            <a:extLst>
              <a:ext uri="{FF2B5EF4-FFF2-40B4-BE49-F238E27FC236}">
                <a16:creationId xmlns:a16="http://schemas.microsoft.com/office/drawing/2014/main" id="{2C464CC7-518B-4888-AAD8-5FA5A8DD380C}"/>
              </a:ext>
            </a:extLst>
          </p:cNvPr>
          <p:cNvPicPr>
            <a:picLocks noChangeAspect="1" noChangeArrowheads="1"/>
          </p:cNvPicPr>
          <p:nvPr/>
        </p:nvPicPr>
        <p:blipFill>
          <a:blip r:embed="rId5">
            <a:biLevel thresh="50000"/>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974116" y="3944723"/>
            <a:ext cx="201848" cy="1910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ome, House, Location, Place Icon - Green Home Icon Png (600x568)">
            <a:extLst>
              <a:ext uri="{FF2B5EF4-FFF2-40B4-BE49-F238E27FC236}">
                <a16:creationId xmlns:a16="http://schemas.microsoft.com/office/drawing/2014/main" id="{9EF79921-AEC5-482C-B65E-86CCA401F376}"/>
              </a:ext>
            </a:extLst>
          </p:cNvPr>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445517" y="3710631"/>
            <a:ext cx="201848" cy="1910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ome, House, Location, Place Icon - Green Home Icon Png (600x568)">
            <a:extLst>
              <a:ext uri="{FF2B5EF4-FFF2-40B4-BE49-F238E27FC236}">
                <a16:creationId xmlns:a16="http://schemas.microsoft.com/office/drawing/2014/main" id="{E41CF824-17E0-4758-81AE-1392916020CF}"/>
              </a:ext>
            </a:extLst>
          </p:cNvPr>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634582" y="4582472"/>
            <a:ext cx="201848" cy="19108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83DAC7C-C6E6-4C3A-A4A3-27D885E3E894}"/>
              </a:ext>
            </a:extLst>
          </p:cNvPr>
          <p:cNvGrpSpPr/>
          <p:nvPr/>
        </p:nvGrpSpPr>
        <p:grpSpPr>
          <a:xfrm>
            <a:off x="0" y="0"/>
            <a:ext cx="1434517" cy="6858000"/>
            <a:chOff x="0" y="0"/>
            <a:chExt cx="1434517" cy="6858000"/>
          </a:xfrm>
        </p:grpSpPr>
        <p:sp>
          <p:nvSpPr>
            <p:cNvPr id="19" name="Rectangle 18">
              <a:extLst>
                <a:ext uri="{FF2B5EF4-FFF2-40B4-BE49-F238E27FC236}">
                  <a16:creationId xmlns:a16="http://schemas.microsoft.com/office/drawing/2014/main" id="{514D7B1B-1AFE-4950-B1FF-A85B8F21F3B1}"/>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5CD717E7-61CB-4CC0-B454-9AAD57CBE6A2}"/>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620C011B-9FC3-4EBB-A9A5-AE220C4E67A9}"/>
                  </a:ext>
                </a:extLst>
              </p:cNvPr>
              <p:cNvGraphicFramePr/>
              <p:nvPr>
                <p:extLst>
                  <p:ext uri="{D42A27DB-BD31-4B8C-83A1-F6EECF244321}">
                    <p14:modId xmlns:p14="http://schemas.microsoft.com/office/powerpoint/2010/main" val="3788308147"/>
                  </p:ext>
                </p:extLst>
              </p:nvPr>
            </p:nvGraphicFramePr>
            <p:xfrm>
              <a:off x="7651858" y="1758736"/>
              <a:ext cx="4372709" cy="4863679"/>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6" name="Chart 15">
                <a:extLst>
                  <a:ext uri="{FF2B5EF4-FFF2-40B4-BE49-F238E27FC236}">
                    <a16:creationId xmlns:a16="http://schemas.microsoft.com/office/drawing/2014/main" id="{620C011B-9FC3-4EBB-A9A5-AE220C4E67A9}"/>
                  </a:ext>
                </a:extLst>
              </p:cNvPr>
              <p:cNvPicPr>
                <a:picLocks noGrp="1" noRot="1" noChangeAspect="1" noMove="1" noResize="1" noEditPoints="1" noAdjustHandles="1" noChangeArrowheads="1" noChangeShapeType="1"/>
              </p:cNvPicPr>
              <p:nvPr/>
            </p:nvPicPr>
            <p:blipFill>
              <a:blip r:embed="rId9"/>
              <a:stretch>
                <a:fillRect/>
              </a:stretch>
            </p:blipFill>
            <p:spPr>
              <a:xfrm>
                <a:off x="7651858" y="1758736"/>
                <a:ext cx="4372709" cy="4863679"/>
              </a:xfrm>
              <a:prstGeom prst="rect">
                <a:avLst/>
              </a:prstGeom>
            </p:spPr>
          </p:pic>
        </mc:Fallback>
      </mc:AlternateContent>
      <p:sp>
        <p:nvSpPr>
          <p:cNvPr id="17" name="Rectangle 16">
            <a:extLst>
              <a:ext uri="{FF2B5EF4-FFF2-40B4-BE49-F238E27FC236}">
                <a16:creationId xmlns:a16="http://schemas.microsoft.com/office/drawing/2014/main" id="{1559EBB0-FE5E-472C-9911-CE5D830D5729}"/>
              </a:ext>
            </a:extLst>
          </p:cNvPr>
          <p:cNvSpPr/>
          <p:nvPr/>
        </p:nvSpPr>
        <p:spPr>
          <a:xfrm>
            <a:off x="8042402" y="2640799"/>
            <a:ext cx="1346790" cy="234758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D373A84-1136-4CE2-91E1-088913B1B2EC}"/>
              </a:ext>
            </a:extLst>
          </p:cNvPr>
          <p:cNvSpPr txBox="1"/>
          <p:nvPr/>
        </p:nvSpPr>
        <p:spPr>
          <a:xfrm>
            <a:off x="9389192" y="2348411"/>
            <a:ext cx="2135529" cy="584775"/>
          </a:xfrm>
          <a:prstGeom prst="rect">
            <a:avLst/>
          </a:prstGeom>
          <a:noFill/>
        </p:spPr>
        <p:txBody>
          <a:bodyPr wrap="square" rtlCol="0">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Top 3: property counts are over 80%</a:t>
            </a:r>
          </a:p>
        </p:txBody>
      </p:sp>
    </p:spTree>
    <p:extLst>
      <p:ext uri="{BB962C8B-B14F-4D97-AF65-F5344CB8AC3E}">
        <p14:creationId xmlns:p14="http://schemas.microsoft.com/office/powerpoint/2010/main" val="240610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out)">
                                      <p:cBhvr>
                                        <p:cTn id="7" dur="7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randombar(horizontal)">
                                      <p:cBhvr>
                                        <p:cTn id="22" dur="500"/>
                                        <p:tgtEl>
                                          <p:spTgt spid="103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1000"/>
                                        <p:tgtEl>
                                          <p:spTgt spid="14"/>
                                        </p:tgtEl>
                                      </p:cBhvr>
                                    </p:animEffect>
                                  </p:childTnLst>
                                </p:cTn>
                              </p:par>
                              <p:par>
                                <p:cTn id="31" presetID="21" presetClass="entr" presetSubtype="1"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wheel(1)">
                                      <p:cBhvr>
                                        <p:cTn id="33" dur="1000"/>
                                        <p:tgtEl>
                                          <p:spTgt spid="1032"/>
                                        </p:tgtEl>
                                      </p:cBhvr>
                                    </p:animEffect>
                                  </p:childTnLst>
                                </p:cTn>
                              </p:par>
                              <p:par>
                                <p:cTn id="34" presetID="21"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heel(1)">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070358EC-BF59-40E1-AC4A-6D4BB732FDB9}"/>
              </a:ext>
            </a:extLst>
          </p:cNvPr>
          <p:cNvGraphicFramePr>
            <a:graphicFrameLocks/>
          </p:cNvGraphicFramePr>
          <p:nvPr>
            <p:extLst>
              <p:ext uri="{D42A27DB-BD31-4B8C-83A1-F6EECF244321}">
                <p14:modId xmlns:p14="http://schemas.microsoft.com/office/powerpoint/2010/main" val="1268617120"/>
              </p:ext>
            </p:extLst>
          </p:nvPr>
        </p:nvGraphicFramePr>
        <p:xfrm>
          <a:off x="2413399" y="1566428"/>
          <a:ext cx="9220487" cy="493988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7F464588-9400-462F-9C24-4FF1CD5969D7}"/>
              </a:ext>
            </a:extLst>
          </p:cNvPr>
          <p:cNvSpPr>
            <a:spLocks noGrp="1"/>
          </p:cNvSpPr>
          <p:nvPr>
            <p:ph type="title"/>
          </p:nvPr>
        </p:nvSpPr>
        <p:spPr>
          <a:xfrm>
            <a:off x="2571660" y="394170"/>
            <a:ext cx="8911687" cy="1280890"/>
          </a:xfrm>
        </p:spPr>
        <p:txBody>
          <a:bodyPr/>
          <a:lstStyle/>
          <a:p>
            <a:r>
              <a:rPr lang="en-US" dirty="0"/>
              <a:t>Average Sale Price By Region</a:t>
            </a:r>
          </a:p>
        </p:txBody>
      </p:sp>
      <p:sp>
        <p:nvSpPr>
          <p:cNvPr id="5" name="Rectangle 4">
            <a:extLst>
              <a:ext uri="{FF2B5EF4-FFF2-40B4-BE49-F238E27FC236}">
                <a16:creationId xmlns:a16="http://schemas.microsoft.com/office/drawing/2014/main" id="{B995897E-21FB-463A-90FD-98063AF4C63C}"/>
              </a:ext>
            </a:extLst>
          </p:cNvPr>
          <p:cNvSpPr/>
          <p:nvPr/>
        </p:nvSpPr>
        <p:spPr>
          <a:xfrm>
            <a:off x="7923316" y="2299344"/>
            <a:ext cx="3710570" cy="1292662"/>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Southern Metropolitan:</a:t>
            </a:r>
            <a:r>
              <a:rPr lang="en-US" dirty="0">
                <a:latin typeface="Times New Roman" panose="02020603050405020304" pitchFamily="18" charset="0"/>
                <a:cs typeface="Times New Roman" panose="02020603050405020304" pitchFamily="18" charset="0"/>
              </a:rPr>
              <a:t> </a:t>
            </a:r>
          </a:p>
          <a:p>
            <a:pPr algn="just"/>
            <a:r>
              <a:rPr lang="en-US" b="1" dirty="0">
                <a:solidFill>
                  <a:srgbClr val="FF0000"/>
                </a:solidFill>
                <a:latin typeface="Times New Roman" panose="02020603050405020304" pitchFamily="18" charset="0"/>
                <a:cs typeface="Times New Roman" panose="02020603050405020304" pitchFamily="18" charset="0"/>
              </a:rPr>
              <a:t>Highest</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avg sale price ($1.6 Million).</a:t>
            </a:r>
          </a:p>
          <a:p>
            <a:pPr algn="just"/>
            <a:r>
              <a:rPr lang="zh-CN" altLang="en-US" sz="2400" b="1"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times</a:t>
            </a:r>
            <a:r>
              <a:rPr lang="en-US" dirty="0">
                <a:latin typeface="Times New Roman" panose="02020603050405020304" pitchFamily="18" charset="0"/>
                <a:cs typeface="Times New Roman" panose="02020603050405020304" pitchFamily="18" charset="0"/>
              </a:rPr>
              <a:t> of the av</a:t>
            </a:r>
            <a:r>
              <a:rPr lang="en-US" altLang="zh-CN" dirty="0">
                <a:latin typeface="Times New Roman" panose="02020603050405020304" pitchFamily="18" charset="0"/>
                <a:cs typeface="Times New Roman" panose="02020603050405020304" pitchFamily="18" charset="0"/>
              </a:rPr>
              <a:t>g</a:t>
            </a:r>
            <a:r>
              <a:rPr lang="en-US" dirty="0">
                <a:latin typeface="Times New Roman" panose="02020603050405020304" pitchFamily="18" charset="0"/>
                <a:cs typeface="Times New Roman" panose="02020603050405020304" pitchFamily="18" charset="0"/>
              </a:rPr>
              <a:t> price of the remain regions ($0.8 Million).</a:t>
            </a:r>
          </a:p>
        </p:txBody>
      </p:sp>
      <p:sp>
        <p:nvSpPr>
          <p:cNvPr id="3" name="Rectangle: Rounded Corners 2">
            <a:extLst>
              <a:ext uri="{FF2B5EF4-FFF2-40B4-BE49-F238E27FC236}">
                <a16:creationId xmlns:a16="http://schemas.microsoft.com/office/drawing/2014/main" id="{0E72CBC8-742A-4A3F-99C8-174A64F81F2C}"/>
              </a:ext>
            </a:extLst>
          </p:cNvPr>
          <p:cNvSpPr/>
          <p:nvPr/>
        </p:nvSpPr>
        <p:spPr>
          <a:xfrm>
            <a:off x="2571660" y="4087906"/>
            <a:ext cx="5267975" cy="880782"/>
          </a:xfrm>
          <a:prstGeom prst="round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53DFD2-989F-433F-A495-20B7BAF371AA}"/>
              </a:ext>
            </a:extLst>
          </p:cNvPr>
          <p:cNvSpPr txBox="1"/>
          <p:nvPr/>
        </p:nvSpPr>
        <p:spPr>
          <a:xfrm>
            <a:off x="2635625" y="6394076"/>
            <a:ext cx="4101352" cy="276999"/>
          </a:xfrm>
          <a:prstGeom prst="rect">
            <a:avLst/>
          </a:prstGeom>
          <a:noFill/>
        </p:spPr>
        <p:txBody>
          <a:bodyPr wrap="square" rtlCol="0">
            <a:spAutoFit/>
          </a:bodyPr>
          <a:lstStyle/>
          <a:p>
            <a:r>
              <a:rPr lang="en-US" sz="1200" dirty="0">
                <a:solidFill>
                  <a:srgbClr val="C00000"/>
                </a:solidFill>
              </a:rPr>
              <a:t>* Only sold properties are considered in this analysis</a:t>
            </a:r>
          </a:p>
        </p:txBody>
      </p:sp>
      <p:grpSp>
        <p:nvGrpSpPr>
          <p:cNvPr id="14" name="Group 13">
            <a:extLst>
              <a:ext uri="{FF2B5EF4-FFF2-40B4-BE49-F238E27FC236}">
                <a16:creationId xmlns:a16="http://schemas.microsoft.com/office/drawing/2014/main" id="{BE6546B9-AE92-4495-90BE-03502C4CC903}"/>
              </a:ext>
            </a:extLst>
          </p:cNvPr>
          <p:cNvGrpSpPr/>
          <p:nvPr/>
        </p:nvGrpSpPr>
        <p:grpSpPr>
          <a:xfrm>
            <a:off x="0" y="0"/>
            <a:ext cx="1434517" cy="6858000"/>
            <a:chOff x="0" y="0"/>
            <a:chExt cx="1434517" cy="6858000"/>
          </a:xfrm>
        </p:grpSpPr>
        <p:sp>
          <p:nvSpPr>
            <p:cNvPr id="16" name="Rectangle 15">
              <a:extLst>
                <a:ext uri="{FF2B5EF4-FFF2-40B4-BE49-F238E27FC236}">
                  <a16:creationId xmlns:a16="http://schemas.microsoft.com/office/drawing/2014/main" id="{A5BFCCEA-5051-45AA-8A21-3E573F0D028E}"/>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9980B550-B1BF-4836-8E1E-2224C84C9958}"/>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Callout: Bent Line with No Border 17">
            <a:extLst>
              <a:ext uri="{FF2B5EF4-FFF2-40B4-BE49-F238E27FC236}">
                <a16:creationId xmlns:a16="http://schemas.microsoft.com/office/drawing/2014/main" id="{4B9EC421-A1E8-4CBF-BAB9-E497583CAAFF}"/>
              </a:ext>
            </a:extLst>
          </p:cNvPr>
          <p:cNvSpPr/>
          <p:nvPr/>
        </p:nvSpPr>
        <p:spPr>
          <a:xfrm>
            <a:off x="8669079" y="3958692"/>
            <a:ext cx="2964807" cy="1292662"/>
          </a:xfrm>
          <a:prstGeom prst="callout2">
            <a:avLst>
              <a:gd name="adj1" fmla="val 18750"/>
              <a:gd name="adj2" fmla="val -8333"/>
              <a:gd name="adj3" fmla="val 23039"/>
              <a:gd name="adj4" fmla="val -16775"/>
              <a:gd name="adj5" fmla="val 40209"/>
              <a:gd name="adj6" fmla="val -28118"/>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just"/>
            <a:r>
              <a:rPr lang="en-US" sz="1500" dirty="0"/>
              <a:t>With large amount of properties sold but the avg sale price are the lowest among these five main Metropolitan regions</a:t>
            </a:r>
          </a:p>
        </p:txBody>
      </p:sp>
      <p:grpSp>
        <p:nvGrpSpPr>
          <p:cNvPr id="7" name="Group 6">
            <a:extLst>
              <a:ext uri="{FF2B5EF4-FFF2-40B4-BE49-F238E27FC236}">
                <a16:creationId xmlns:a16="http://schemas.microsoft.com/office/drawing/2014/main" id="{E92A80D4-6A78-4EE1-A91F-ECA9A7CDCF64}"/>
              </a:ext>
            </a:extLst>
          </p:cNvPr>
          <p:cNvGrpSpPr/>
          <p:nvPr/>
        </p:nvGrpSpPr>
        <p:grpSpPr>
          <a:xfrm>
            <a:off x="4068805" y="5548482"/>
            <a:ext cx="6209375" cy="265800"/>
            <a:chOff x="4093828" y="5514784"/>
            <a:chExt cx="6209375" cy="265800"/>
          </a:xfrm>
        </p:grpSpPr>
        <p:pic>
          <p:nvPicPr>
            <p:cNvPr id="1026" name="Picture 2" descr="http://www.bedaya.qa/wp-content/uploads/2016/01/money-bag-256.png">
              <a:extLst>
                <a:ext uri="{FF2B5EF4-FFF2-40B4-BE49-F238E27FC236}">
                  <a16:creationId xmlns:a16="http://schemas.microsoft.com/office/drawing/2014/main" id="{2AC9748E-0BAB-4AAA-8FA8-A5A5EF3F1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828"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bedaya.qa/wp-content/uploads/2016/01/money-bag-256.png">
              <a:extLst>
                <a:ext uri="{FF2B5EF4-FFF2-40B4-BE49-F238E27FC236}">
                  <a16:creationId xmlns:a16="http://schemas.microsoft.com/office/drawing/2014/main" id="{8959ECFC-4B2C-42EC-BF84-B10F9A235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941"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bedaya.qa/wp-content/uploads/2016/01/money-bag-256.png">
              <a:extLst>
                <a:ext uri="{FF2B5EF4-FFF2-40B4-BE49-F238E27FC236}">
                  <a16:creationId xmlns:a16="http://schemas.microsoft.com/office/drawing/2014/main" id="{5FDA1F18-5D4C-4F0D-B260-EB425EBE6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364"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bedaya.qa/wp-content/uploads/2016/01/money-bag-256.png">
              <a:extLst>
                <a:ext uri="{FF2B5EF4-FFF2-40B4-BE49-F238E27FC236}">
                  <a16:creationId xmlns:a16="http://schemas.microsoft.com/office/drawing/2014/main" id="{557FFE43-243E-4E9C-B66E-847FE5E13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477"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bedaya.qa/wp-content/uploads/2016/01/money-bag-256.png">
              <a:extLst>
                <a:ext uri="{FF2B5EF4-FFF2-40B4-BE49-F238E27FC236}">
                  <a16:creationId xmlns:a16="http://schemas.microsoft.com/office/drawing/2014/main" id="{15E03E45-45ED-4C3C-9A8B-001D1376B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821"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bedaya.qa/wp-content/uploads/2016/01/money-bag-256.png">
              <a:extLst>
                <a:ext uri="{FF2B5EF4-FFF2-40B4-BE49-F238E27FC236}">
                  <a16:creationId xmlns:a16="http://schemas.microsoft.com/office/drawing/2014/main" id="{C759130E-D86E-4AB7-A133-528F66598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934"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bedaya.qa/wp-content/uploads/2016/01/money-bag-256.png">
              <a:extLst>
                <a:ext uri="{FF2B5EF4-FFF2-40B4-BE49-F238E27FC236}">
                  <a16:creationId xmlns:a16="http://schemas.microsoft.com/office/drawing/2014/main" id="{2A7FC754-3AA3-4445-81B2-FE78EC8B3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357"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www.bedaya.qa/wp-content/uploads/2016/01/money-bag-256.png">
              <a:extLst>
                <a:ext uri="{FF2B5EF4-FFF2-40B4-BE49-F238E27FC236}">
                  <a16:creationId xmlns:a16="http://schemas.microsoft.com/office/drawing/2014/main" id="{750123B9-3369-4068-A9FC-28D7224F7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470"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bedaya.qa/wp-content/uploads/2016/01/money-bag-256.png">
              <a:extLst>
                <a:ext uri="{FF2B5EF4-FFF2-40B4-BE49-F238E27FC236}">
                  <a16:creationId xmlns:a16="http://schemas.microsoft.com/office/drawing/2014/main" id="{68178CFC-45A6-431B-BDED-78216F694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815"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bedaya.qa/wp-content/uploads/2016/01/money-bag-256.png">
              <a:extLst>
                <a:ext uri="{FF2B5EF4-FFF2-40B4-BE49-F238E27FC236}">
                  <a16:creationId xmlns:a16="http://schemas.microsoft.com/office/drawing/2014/main" id="{5E958437-5B0E-4D53-8A54-429D90745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928"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bedaya.qa/wp-content/uploads/2016/01/money-bag-256.png">
              <a:extLst>
                <a:ext uri="{FF2B5EF4-FFF2-40B4-BE49-F238E27FC236}">
                  <a16:creationId xmlns:a16="http://schemas.microsoft.com/office/drawing/2014/main" id="{57C9359A-A7C4-497B-9562-ACF33E536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351"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bedaya.qa/wp-content/uploads/2016/01/money-bag-256.png">
              <a:extLst>
                <a:ext uri="{FF2B5EF4-FFF2-40B4-BE49-F238E27FC236}">
                  <a16:creationId xmlns:a16="http://schemas.microsoft.com/office/drawing/2014/main" id="{B348ECEF-725E-4C22-9A4B-DB10F5B1D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464" y="5527492"/>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bedaya.qa/wp-content/uploads/2016/01/money-bag-256.png">
              <a:extLst>
                <a:ext uri="{FF2B5EF4-FFF2-40B4-BE49-F238E27FC236}">
                  <a16:creationId xmlns:a16="http://schemas.microsoft.com/office/drawing/2014/main" id="{94B54C12-28F0-424B-B627-1A6B5A636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897" y="5529901"/>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bedaya.qa/wp-content/uploads/2016/01/money-bag-256.png">
              <a:extLst>
                <a:ext uri="{FF2B5EF4-FFF2-40B4-BE49-F238E27FC236}">
                  <a16:creationId xmlns:a16="http://schemas.microsoft.com/office/drawing/2014/main" id="{2617914B-1B38-4EEB-8D47-0D5CC01F2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010" y="5536255"/>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bedaya.qa/wp-content/uploads/2016/01/money-bag-256.png">
              <a:extLst>
                <a:ext uri="{FF2B5EF4-FFF2-40B4-BE49-F238E27FC236}">
                  <a16:creationId xmlns:a16="http://schemas.microsoft.com/office/drawing/2014/main" id="{B56C0E5F-6010-493D-A72E-2B274BB78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433" y="5536255"/>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bedaya.qa/wp-content/uploads/2016/01/money-bag-256.png">
              <a:extLst>
                <a:ext uri="{FF2B5EF4-FFF2-40B4-BE49-F238E27FC236}">
                  <a16:creationId xmlns:a16="http://schemas.microsoft.com/office/drawing/2014/main" id="{E262BB90-4FDD-4366-8B49-B66C87D9D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546" y="5536255"/>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edaya.qa/wp-content/uploads/2016/01/money-bag-256.png">
              <a:extLst>
                <a:ext uri="{FF2B5EF4-FFF2-40B4-BE49-F238E27FC236}">
                  <a16:creationId xmlns:a16="http://schemas.microsoft.com/office/drawing/2014/main" id="{43E3C879-B918-4F0A-A416-5EBAD3B95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4420" y="5514784"/>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bedaya.qa/wp-content/uploads/2016/01/money-bag-256.png">
              <a:extLst>
                <a:ext uri="{FF2B5EF4-FFF2-40B4-BE49-F238E27FC236}">
                  <a16:creationId xmlns:a16="http://schemas.microsoft.com/office/drawing/2014/main" id="{60BEEA69-7E14-43E4-A62C-913ED9A7C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533"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bedaya.qa/wp-content/uploads/2016/01/money-bag-256.png">
              <a:extLst>
                <a:ext uri="{FF2B5EF4-FFF2-40B4-BE49-F238E27FC236}">
                  <a16:creationId xmlns:a16="http://schemas.microsoft.com/office/drawing/2014/main" id="{C7AFE5D7-078A-4788-BC50-0F9A4DF58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6956"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bedaya.qa/wp-content/uploads/2016/01/money-bag-256.png">
              <a:extLst>
                <a:ext uri="{FF2B5EF4-FFF2-40B4-BE49-F238E27FC236}">
                  <a16:creationId xmlns:a16="http://schemas.microsoft.com/office/drawing/2014/main" id="{EB54B989-992A-4D44-8BC8-E5D349DD8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6069" y="552113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bedaya.qa/wp-content/uploads/2016/01/money-bag-256.png">
              <a:extLst>
                <a:ext uri="{FF2B5EF4-FFF2-40B4-BE49-F238E27FC236}">
                  <a16:creationId xmlns:a16="http://schemas.microsoft.com/office/drawing/2014/main" id="{5F62BC91-2B4D-4A6C-8BE7-A09F5CB01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9761" y="5518908"/>
              <a:ext cx="244329" cy="2443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bedaya.qa/wp-content/uploads/2016/01/money-bag-256.png">
              <a:extLst>
                <a:ext uri="{FF2B5EF4-FFF2-40B4-BE49-F238E27FC236}">
                  <a16:creationId xmlns:a16="http://schemas.microsoft.com/office/drawing/2014/main" id="{B4E2DAC9-C107-42E1-A492-582AA4343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874" y="5518908"/>
              <a:ext cx="244329" cy="2443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28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7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3BA0D394-48BE-42C7-AF32-2C7829152814}"/>
              </a:ext>
            </a:extLst>
          </p:cNvPr>
          <p:cNvSpPr txBox="1"/>
          <p:nvPr/>
        </p:nvSpPr>
        <p:spPr>
          <a:xfrm>
            <a:off x="8237226" y="1730472"/>
            <a:ext cx="3954773" cy="5047536"/>
          </a:xfrm>
          <a:prstGeom prst="rect">
            <a:avLst/>
          </a:prstGeom>
          <a:noFill/>
        </p:spPr>
        <p:txBody>
          <a:bodyPr wrap="square" rtlCol="0">
            <a:spAutoFit/>
          </a:bodyPr>
          <a:lstStyle/>
          <a:p>
            <a:r>
              <a:rPr lang="en-US" b="1" dirty="0"/>
              <a:t>Dominant segments in the Real estate market:</a:t>
            </a:r>
          </a:p>
          <a:p>
            <a:endParaRPr lang="en-US" dirty="0"/>
          </a:p>
          <a:p>
            <a:pPr marL="285750" indent="-285750">
              <a:buFont typeface="Wingdings" panose="05000000000000000000" pitchFamily="2" charset="2"/>
              <a:buChar char="§"/>
            </a:pPr>
            <a:r>
              <a:rPr lang="en-US" b="1" dirty="0"/>
              <a:t>Type</a:t>
            </a:r>
            <a:r>
              <a:rPr lang="en-US" dirty="0"/>
              <a:t>: h _ </a:t>
            </a:r>
            <a:r>
              <a:rPr lang="fr-FR" dirty="0"/>
              <a:t>house (semi-</a:t>
            </a:r>
            <a:r>
              <a:rPr lang="fr-FR" dirty="0" err="1"/>
              <a:t>detached</a:t>
            </a:r>
            <a:r>
              <a:rPr lang="fr-FR" dirty="0"/>
              <a:t> and </a:t>
            </a:r>
            <a:r>
              <a:rPr lang="fr-FR" dirty="0" err="1"/>
              <a:t>detached</a:t>
            </a:r>
            <a:r>
              <a:rPr lang="fr-FR" dirty="0"/>
              <a:t>)</a:t>
            </a:r>
          </a:p>
          <a:p>
            <a:r>
              <a:rPr lang="fr-FR" dirty="0"/>
              <a:t>     - 84%</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b="1" dirty="0" err="1"/>
              <a:t>Bedroom</a:t>
            </a:r>
            <a:r>
              <a:rPr lang="fr-FR" dirty="0"/>
              <a:t>: 3-4 </a:t>
            </a:r>
          </a:p>
          <a:p>
            <a:r>
              <a:rPr lang="fr-FR" dirty="0"/>
              <a:t>     - 77%</a:t>
            </a:r>
          </a:p>
          <a:p>
            <a:endParaRPr lang="fr-FR" dirty="0"/>
          </a:p>
          <a:p>
            <a:pPr marL="285750" indent="-285750">
              <a:buFont typeface="Wingdings" panose="05000000000000000000" pitchFamily="2" charset="2"/>
              <a:buChar char="§"/>
            </a:pPr>
            <a:r>
              <a:rPr lang="fr-FR" b="1" dirty="0"/>
              <a:t>Distance</a:t>
            </a:r>
            <a:r>
              <a:rPr lang="fr-FR" dirty="0"/>
              <a:t>: </a:t>
            </a:r>
            <a:r>
              <a:rPr lang="fr-FR" dirty="0" err="1"/>
              <a:t>within</a:t>
            </a:r>
            <a:r>
              <a:rPr lang="en-IN" dirty="0"/>
              <a:t>14 kms from CBD(Central Business District) </a:t>
            </a:r>
          </a:p>
          <a:p>
            <a:r>
              <a:rPr lang="en-IN" sz="1600" dirty="0"/>
              <a:t>    </a:t>
            </a:r>
            <a:r>
              <a:rPr lang="en-US" sz="1600" dirty="0"/>
              <a:t>- 71%</a:t>
            </a:r>
            <a:endParaRPr lang="en-IN" sz="1600" dirty="0"/>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b="1" dirty="0"/>
              <a:t>House Age</a:t>
            </a:r>
            <a:r>
              <a:rPr lang="fr-FR" dirty="0"/>
              <a:t>: &lt; 60 </a:t>
            </a:r>
            <a:r>
              <a:rPr lang="fr-FR" dirty="0" err="1"/>
              <a:t>years</a:t>
            </a:r>
            <a:r>
              <a:rPr lang="fr-FR" dirty="0"/>
              <a:t> </a:t>
            </a:r>
            <a:r>
              <a:rPr lang="fr-FR" dirty="0" err="1"/>
              <a:t>old</a:t>
            </a:r>
            <a:r>
              <a:rPr lang="fr-FR" dirty="0"/>
              <a:t> </a:t>
            </a:r>
          </a:p>
          <a:p>
            <a:r>
              <a:rPr lang="fr-FR" dirty="0"/>
              <a:t>    - 61%</a:t>
            </a:r>
          </a:p>
          <a:p>
            <a:endParaRPr lang="fr-FR" dirty="0"/>
          </a:p>
          <a:p>
            <a:endParaRPr lang="en-US" dirty="0"/>
          </a:p>
        </p:txBody>
      </p:sp>
      <p:sp>
        <p:nvSpPr>
          <p:cNvPr id="2" name="Title 1">
            <a:extLst>
              <a:ext uri="{FF2B5EF4-FFF2-40B4-BE49-F238E27FC236}">
                <a16:creationId xmlns:a16="http://schemas.microsoft.com/office/drawing/2014/main" id="{8DCBD80C-5422-4CB3-B159-6DFFA78F54B0}"/>
              </a:ext>
            </a:extLst>
          </p:cNvPr>
          <p:cNvSpPr>
            <a:spLocks noGrp="1"/>
          </p:cNvSpPr>
          <p:nvPr>
            <p:ph type="title"/>
          </p:nvPr>
        </p:nvSpPr>
        <p:spPr>
          <a:xfrm>
            <a:off x="1664677" y="531412"/>
            <a:ext cx="9315540" cy="1280890"/>
          </a:xfrm>
        </p:spPr>
        <p:txBody>
          <a:bodyPr/>
          <a:lstStyle/>
          <a:p>
            <a:r>
              <a:rPr lang="en-US" dirty="0">
                <a:latin typeface="Times New Roman" panose="02020603050405020304" pitchFamily="18" charset="0"/>
                <a:cs typeface="Times New Roman" panose="02020603050405020304" pitchFamily="18" charset="0"/>
              </a:rPr>
              <a:t>Dominant Segments In Terms of Sold Properties</a:t>
            </a:r>
            <a:endParaRPr lang="en-US" dirty="0"/>
          </a:p>
        </p:txBody>
      </p:sp>
      <p:grpSp>
        <p:nvGrpSpPr>
          <p:cNvPr id="28" name="Group 27">
            <a:extLst>
              <a:ext uri="{FF2B5EF4-FFF2-40B4-BE49-F238E27FC236}">
                <a16:creationId xmlns:a16="http://schemas.microsoft.com/office/drawing/2014/main" id="{7439DFC4-2A12-4125-AE2A-2ED3730FDF0E}"/>
              </a:ext>
            </a:extLst>
          </p:cNvPr>
          <p:cNvGrpSpPr/>
          <p:nvPr/>
        </p:nvGrpSpPr>
        <p:grpSpPr>
          <a:xfrm>
            <a:off x="1664677" y="1793632"/>
            <a:ext cx="6367409" cy="4895632"/>
            <a:chOff x="2592925" y="2002035"/>
            <a:chExt cx="5854339" cy="4599305"/>
          </a:xfrm>
        </p:grpSpPr>
        <p:grpSp>
          <p:nvGrpSpPr>
            <p:cNvPr id="4" name="Group 3">
              <a:extLst>
                <a:ext uri="{FF2B5EF4-FFF2-40B4-BE49-F238E27FC236}">
                  <a16:creationId xmlns:a16="http://schemas.microsoft.com/office/drawing/2014/main" id="{A5F71AF3-82B5-41E0-85CD-D3C025C24AA8}"/>
                </a:ext>
              </a:extLst>
            </p:cNvPr>
            <p:cNvGrpSpPr/>
            <p:nvPr/>
          </p:nvGrpSpPr>
          <p:grpSpPr>
            <a:xfrm>
              <a:off x="2592925" y="2002035"/>
              <a:ext cx="5854339" cy="4599305"/>
              <a:chOff x="1422644" y="2115449"/>
              <a:chExt cx="5854339" cy="4599305"/>
            </a:xfrm>
          </p:grpSpPr>
          <p:pic>
            <p:nvPicPr>
              <p:cNvPr id="5" name="img2.png">
                <a:extLst>
                  <a:ext uri="{FF2B5EF4-FFF2-40B4-BE49-F238E27FC236}">
                    <a16:creationId xmlns:a16="http://schemas.microsoft.com/office/drawing/2014/main" id="{C86C9C39-4ED4-40A1-82F5-3AD1DEF37BAF}"/>
                  </a:ext>
                </a:extLst>
              </p:cNvPr>
              <p:cNvPicPr/>
              <p:nvPr/>
            </p:nvPicPr>
            <p:blipFill>
              <a:blip r:embed="rId3" cstate="print"/>
              <a:stretch>
                <a:fillRect/>
              </a:stretch>
            </p:blipFill>
            <p:spPr>
              <a:xfrm>
                <a:off x="1422644" y="2115449"/>
                <a:ext cx="2870200" cy="2300605"/>
              </a:xfrm>
              <a:prstGeom prst="rect">
                <a:avLst/>
              </a:prstGeom>
            </p:spPr>
          </p:pic>
          <p:pic>
            <p:nvPicPr>
              <p:cNvPr id="6" name="img3.png">
                <a:extLst>
                  <a:ext uri="{FF2B5EF4-FFF2-40B4-BE49-F238E27FC236}">
                    <a16:creationId xmlns:a16="http://schemas.microsoft.com/office/drawing/2014/main" id="{A85FECC5-FE8D-4587-86DF-C815761208ED}"/>
                  </a:ext>
                </a:extLst>
              </p:cNvPr>
              <p:cNvPicPr/>
              <p:nvPr/>
            </p:nvPicPr>
            <p:blipFill>
              <a:blip r:embed="rId4" cstate="print"/>
              <a:stretch>
                <a:fillRect/>
              </a:stretch>
            </p:blipFill>
            <p:spPr>
              <a:xfrm>
                <a:off x="1422644" y="4414149"/>
                <a:ext cx="2984500" cy="2300605"/>
              </a:xfrm>
              <a:prstGeom prst="rect">
                <a:avLst/>
              </a:prstGeom>
            </p:spPr>
          </p:pic>
          <p:pic>
            <p:nvPicPr>
              <p:cNvPr id="8" name="img5.png">
                <a:extLst>
                  <a:ext uri="{FF2B5EF4-FFF2-40B4-BE49-F238E27FC236}">
                    <a16:creationId xmlns:a16="http://schemas.microsoft.com/office/drawing/2014/main" id="{7D0DB084-3CE6-4D86-B84E-4D7627B408D4}"/>
                  </a:ext>
                </a:extLst>
              </p:cNvPr>
              <p:cNvPicPr/>
              <p:nvPr/>
            </p:nvPicPr>
            <p:blipFill>
              <a:blip r:embed="rId5" cstate="print"/>
              <a:stretch>
                <a:fillRect/>
              </a:stretch>
            </p:blipFill>
            <p:spPr>
              <a:xfrm>
                <a:off x="4274497" y="2146393"/>
                <a:ext cx="2997200" cy="2298700"/>
              </a:xfrm>
              <a:prstGeom prst="rect">
                <a:avLst/>
              </a:prstGeom>
            </p:spPr>
          </p:pic>
          <p:pic>
            <p:nvPicPr>
              <p:cNvPr id="34" name="img4.png">
                <a:extLst>
                  <a:ext uri="{FF2B5EF4-FFF2-40B4-BE49-F238E27FC236}">
                    <a16:creationId xmlns:a16="http://schemas.microsoft.com/office/drawing/2014/main" id="{4642D8A0-442C-42B9-8515-CE602ED44230}"/>
                  </a:ext>
                </a:extLst>
              </p:cNvPr>
              <p:cNvPicPr/>
              <p:nvPr/>
            </p:nvPicPr>
            <p:blipFill>
              <a:blip r:embed="rId6" cstate="print"/>
              <a:stretch>
                <a:fillRect/>
              </a:stretch>
            </p:blipFill>
            <p:spPr>
              <a:xfrm>
                <a:off x="4406783" y="4416054"/>
                <a:ext cx="2870200" cy="2298700"/>
              </a:xfrm>
              <a:prstGeom prst="rect">
                <a:avLst/>
              </a:prstGeom>
            </p:spPr>
          </p:pic>
        </p:grpSp>
        <p:sp>
          <p:nvSpPr>
            <p:cNvPr id="9" name="TextBox 8">
              <a:extLst>
                <a:ext uri="{FF2B5EF4-FFF2-40B4-BE49-F238E27FC236}">
                  <a16:creationId xmlns:a16="http://schemas.microsoft.com/office/drawing/2014/main" id="{F3ADC6FF-1496-4871-83AA-63CFAC291464}"/>
                </a:ext>
              </a:extLst>
            </p:cNvPr>
            <p:cNvSpPr txBox="1"/>
            <p:nvPr/>
          </p:nvSpPr>
          <p:spPr>
            <a:xfrm>
              <a:off x="3012559" y="2872988"/>
              <a:ext cx="411126" cy="230832"/>
            </a:xfrm>
            <a:prstGeom prst="rect">
              <a:avLst/>
            </a:prstGeom>
            <a:noFill/>
          </p:spPr>
          <p:txBody>
            <a:bodyPr wrap="square" rtlCol="0">
              <a:spAutoFit/>
            </a:bodyPr>
            <a:lstStyle/>
            <a:p>
              <a:r>
                <a:rPr lang="en-US" sz="900" dirty="0">
                  <a:solidFill>
                    <a:schemeClr val="bg1"/>
                  </a:solidFill>
                </a:rPr>
                <a:t>84%</a:t>
              </a:r>
            </a:p>
          </p:txBody>
        </p:sp>
        <p:sp>
          <p:nvSpPr>
            <p:cNvPr id="10" name="TextBox 9">
              <a:extLst>
                <a:ext uri="{FF2B5EF4-FFF2-40B4-BE49-F238E27FC236}">
                  <a16:creationId xmlns:a16="http://schemas.microsoft.com/office/drawing/2014/main" id="{C0FA1D95-1AAB-4358-A206-99E78E4962FC}"/>
                </a:ext>
              </a:extLst>
            </p:cNvPr>
            <p:cNvSpPr txBox="1"/>
            <p:nvPr/>
          </p:nvSpPr>
          <p:spPr>
            <a:xfrm>
              <a:off x="4293411" y="3025844"/>
              <a:ext cx="411126" cy="230832"/>
            </a:xfrm>
            <a:prstGeom prst="rect">
              <a:avLst/>
            </a:prstGeom>
            <a:noFill/>
          </p:spPr>
          <p:txBody>
            <a:bodyPr wrap="square" rtlCol="0">
              <a:spAutoFit/>
            </a:bodyPr>
            <a:lstStyle/>
            <a:p>
              <a:r>
                <a:rPr lang="en-US" sz="900" dirty="0">
                  <a:solidFill>
                    <a:schemeClr val="bg1"/>
                  </a:solidFill>
                </a:rPr>
                <a:t>8%</a:t>
              </a:r>
            </a:p>
          </p:txBody>
        </p:sp>
        <p:sp>
          <p:nvSpPr>
            <p:cNvPr id="11" name="TextBox 10">
              <a:extLst>
                <a:ext uri="{FF2B5EF4-FFF2-40B4-BE49-F238E27FC236}">
                  <a16:creationId xmlns:a16="http://schemas.microsoft.com/office/drawing/2014/main" id="{B9CDA0C6-B56D-4CEF-B103-6A19738C8664}"/>
                </a:ext>
              </a:extLst>
            </p:cNvPr>
            <p:cNvSpPr txBox="1"/>
            <p:nvPr/>
          </p:nvSpPr>
          <p:spPr>
            <a:xfrm>
              <a:off x="4293411" y="3313584"/>
              <a:ext cx="411126" cy="230832"/>
            </a:xfrm>
            <a:prstGeom prst="rect">
              <a:avLst/>
            </a:prstGeom>
            <a:noFill/>
          </p:spPr>
          <p:txBody>
            <a:bodyPr wrap="square" rtlCol="0">
              <a:spAutoFit/>
            </a:bodyPr>
            <a:lstStyle/>
            <a:p>
              <a:r>
                <a:rPr lang="en-US" sz="900" dirty="0">
                  <a:solidFill>
                    <a:schemeClr val="bg1"/>
                  </a:solidFill>
                </a:rPr>
                <a:t>7%</a:t>
              </a:r>
            </a:p>
          </p:txBody>
        </p:sp>
        <p:sp>
          <p:nvSpPr>
            <p:cNvPr id="12" name="TextBox 11">
              <a:extLst>
                <a:ext uri="{FF2B5EF4-FFF2-40B4-BE49-F238E27FC236}">
                  <a16:creationId xmlns:a16="http://schemas.microsoft.com/office/drawing/2014/main" id="{D4611D36-4CEC-4185-BF02-7E9EBEF9D58F}"/>
                </a:ext>
              </a:extLst>
            </p:cNvPr>
            <p:cNvSpPr txBox="1"/>
            <p:nvPr/>
          </p:nvSpPr>
          <p:spPr>
            <a:xfrm>
              <a:off x="3351513" y="4789373"/>
              <a:ext cx="411126" cy="230832"/>
            </a:xfrm>
            <a:prstGeom prst="rect">
              <a:avLst/>
            </a:prstGeom>
            <a:noFill/>
          </p:spPr>
          <p:txBody>
            <a:bodyPr wrap="square" rtlCol="0">
              <a:spAutoFit/>
            </a:bodyPr>
            <a:lstStyle/>
            <a:p>
              <a:r>
                <a:rPr lang="en-US" sz="900" dirty="0">
                  <a:solidFill>
                    <a:schemeClr val="bg1"/>
                  </a:solidFill>
                </a:rPr>
                <a:t>48%</a:t>
              </a:r>
            </a:p>
          </p:txBody>
        </p:sp>
        <p:sp>
          <p:nvSpPr>
            <p:cNvPr id="13" name="TextBox 12">
              <a:extLst>
                <a:ext uri="{FF2B5EF4-FFF2-40B4-BE49-F238E27FC236}">
                  <a16:creationId xmlns:a16="http://schemas.microsoft.com/office/drawing/2014/main" id="{84F75127-FB9C-44E8-A422-304FB033335B}"/>
                </a:ext>
              </a:extLst>
            </p:cNvPr>
            <p:cNvSpPr txBox="1"/>
            <p:nvPr/>
          </p:nvSpPr>
          <p:spPr>
            <a:xfrm>
              <a:off x="3664784" y="6054138"/>
              <a:ext cx="411126" cy="230832"/>
            </a:xfrm>
            <a:prstGeom prst="rect">
              <a:avLst/>
            </a:prstGeom>
            <a:noFill/>
          </p:spPr>
          <p:txBody>
            <a:bodyPr wrap="square" rtlCol="0">
              <a:spAutoFit/>
            </a:bodyPr>
            <a:lstStyle/>
            <a:p>
              <a:r>
                <a:rPr lang="en-US" sz="900" dirty="0">
                  <a:solidFill>
                    <a:schemeClr val="bg1"/>
                  </a:solidFill>
                </a:rPr>
                <a:t>23%</a:t>
              </a:r>
            </a:p>
          </p:txBody>
        </p:sp>
        <p:sp>
          <p:nvSpPr>
            <p:cNvPr id="14" name="TextBox 13">
              <a:extLst>
                <a:ext uri="{FF2B5EF4-FFF2-40B4-BE49-F238E27FC236}">
                  <a16:creationId xmlns:a16="http://schemas.microsoft.com/office/drawing/2014/main" id="{B027F6F4-55AC-4CE6-A469-9A48BF3E133E}"/>
                </a:ext>
              </a:extLst>
            </p:cNvPr>
            <p:cNvSpPr txBox="1"/>
            <p:nvPr/>
          </p:nvSpPr>
          <p:spPr>
            <a:xfrm>
              <a:off x="2906196" y="5848433"/>
              <a:ext cx="411126" cy="230832"/>
            </a:xfrm>
            <a:prstGeom prst="rect">
              <a:avLst/>
            </a:prstGeom>
            <a:noFill/>
          </p:spPr>
          <p:txBody>
            <a:bodyPr wrap="square" rtlCol="0">
              <a:spAutoFit/>
            </a:bodyPr>
            <a:lstStyle/>
            <a:p>
              <a:r>
                <a:rPr lang="en-US" sz="900" dirty="0">
                  <a:solidFill>
                    <a:schemeClr val="bg1"/>
                  </a:solidFill>
                </a:rPr>
                <a:t>17%</a:t>
              </a:r>
            </a:p>
          </p:txBody>
        </p:sp>
        <p:sp>
          <p:nvSpPr>
            <p:cNvPr id="15" name="TextBox 14">
              <a:extLst>
                <a:ext uri="{FF2B5EF4-FFF2-40B4-BE49-F238E27FC236}">
                  <a16:creationId xmlns:a16="http://schemas.microsoft.com/office/drawing/2014/main" id="{0D1B0DFA-1CF5-4FFB-A179-8BBCFD20C62D}"/>
                </a:ext>
              </a:extLst>
            </p:cNvPr>
            <p:cNvSpPr txBox="1"/>
            <p:nvPr/>
          </p:nvSpPr>
          <p:spPr>
            <a:xfrm>
              <a:off x="4186601" y="5496869"/>
              <a:ext cx="411126" cy="230832"/>
            </a:xfrm>
            <a:prstGeom prst="rect">
              <a:avLst/>
            </a:prstGeom>
            <a:noFill/>
          </p:spPr>
          <p:txBody>
            <a:bodyPr wrap="square" rtlCol="0">
              <a:spAutoFit/>
            </a:bodyPr>
            <a:lstStyle/>
            <a:p>
              <a:r>
                <a:rPr lang="en-US" sz="900" dirty="0">
                  <a:solidFill>
                    <a:schemeClr val="bg1"/>
                  </a:solidFill>
                </a:rPr>
                <a:t>12%</a:t>
              </a:r>
            </a:p>
          </p:txBody>
        </p:sp>
        <p:sp>
          <p:nvSpPr>
            <p:cNvPr id="25" name="TextBox 24">
              <a:extLst>
                <a:ext uri="{FF2B5EF4-FFF2-40B4-BE49-F238E27FC236}">
                  <a16:creationId xmlns:a16="http://schemas.microsoft.com/office/drawing/2014/main" id="{309D65CD-DC42-483D-8CEE-89C17FA0672A}"/>
                </a:ext>
              </a:extLst>
            </p:cNvPr>
            <p:cNvSpPr txBox="1"/>
            <p:nvPr/>
          </p:nvSpPr>
          <p:spPr>
            <a:xfrm>
              <a:off x="6596435" y="2720670"/>
              <a:ext cx="411126" cy="230832"/>
            </a:xfrm>
            <a:prstGeom prst="rect">
              <a:avLst/>
            </a:prstGeom>
            <a:noFill/>
          </p:spPr>
          <p:txBody>
            <a:bodyPr wrap="square" rtlCol="0">
              <a:spAutoFit/>
            </a:bodyPr>
            <a:lstStyle/>
            <a:p>
              <a:r>
                <a:rPr lang="en-US" sz="900" dirty="0">
                  <a:solidFill>
                    <a:schemeClr val="bg1"/>
                  </a:solidFill>
                </a:rPr>
                <a:t>77%</a:t>
              </a:r>
            </a:p>
          </p:txBody>
        </p:sp>
        <p:sp>
          <p:nvSpPr>
            <p:cNvPr id="26" name="TextBox 25">
              <a:extLst>
                <a:ext uri="{FF2B5EF4-FFF2-40B4-BE49-F238E27FC236}">
                  <a16:creationId xmlns:a16="http://schemas.microsoft.com/office/drawing/2014/main" id="{D1767CDF-A329-4DAF-9BE0-6400844E841C}"/>
                </a:ext>
              </a:extLst>
            </p:cNvPr>
            <p:cNvSpPr txBox="1"/>
            <p:nvPr/>
          </p:nvSpPr>
          <p:spPr>
            <a:xfrm>
              <a:off x="6626707" y="3737585"/>
              <a:ext cx="411126" cy="230832"/>
            </a:xfrm>
            <a:prstGeom prst="rect">
              <a:avLst/>
            </a:prstGeom>
            <a:noFill/>
          </p:spPr>
          <p:txBody>
            <a:bodyPr wrap="square" rtlCol="0">
              <a:spAutoFit/>
            </a:bodyPr>
            <a:lstStyle/>
            <a:p>
              <a:r>
                <a:rPr lang="en-US" sz="900" dirty="0">
                  <a:solidFill>
                    <a:schemeClr val="bg1"/>
                  </a:solidFill>
                </a:rPr>
                <a:t>18%</a:t>
              </a:r>
            </a:p>
          </p:txBody>
        </p:sp>
        <p:sp>
          <p:nvSpPr>
            <p:cNvPr id="27" name="TextBox 26">
              <a:extLst>
                <a:ext uri="{FF2B5EF4-FFF2-40B4-BE49-F238E27FC236}">
                  <a16:creationId xmlns:a16="http://schemas.microsoft.com/office/drawing/2014/main" id="{F3DFF34E-B531-4C36-B286-EED0AE1B7921}"/>
                </a:ext>
              </a:extLst>
            </p:cNvPr>
            <p:cNvSpPr txBox="1"/>
            <p:nvPr/>
          </p:nvSpPr>
          <p:spPr>
            <a:xfrm>
              <a:off x="6238913" y="3804287"/>
              <a:ext cx="411126" cy="230832"/>
            </a:xfrm>
            <a:prstGeom prst="rect">
              <a:avLst/>
            </a:prstGeom>
            <a:noFill/>
          </p:spPr>
          <p:txBody>
            <a:bodyPr wrap="square" rtlCol="0">
              <a:spAutoFit/>
            </a:bodyPr>
            <a:lstStyle/>
            <a:p>
              <a:r>
                <a:rPr lang="en-US" sz="900" dirty="0">
                  <a:solidFill>
                    <a:schemeClr val="bg1"/>
                  </a:solidFill>
                </a:rPr>
                <a:t>5%</a:t>
              </a:r>
            </a:p>
          </p:txBody>
        </p:sp>
        <p:sp>
          <p:nvSpPr>
            <p:cNvPr id="35" name="TextBox 34">
              <a:extLst>
                <a:ext uri="{FF2B5EF4-FFF2-40B4-BE49-F238E27FC236}">
                  <a16:creationId xmlns:a16="http://schemas.microsoft.com/office/drawing/2014/main" id="{E807F429-B799-45A4-8BC8-CC74EF81557A}"/>
                </a:ext>
              </a:extLst>
            </p:cNvPr>
            <p:cNvSpPr txBox="1"/>
            <p:nvPr/>
          </p:nvSpPr>
          <p:spPr>
            <a:xfrm>
              <a:off x="5766251" y="5501460"/>
              <a:ext cx="411126" cy="230832"/>
            </a:xfrm>
            <a:prstGeom prst="rect">
              <a:avLst/>
            </a:prstGeom>
            <a:noFill/>
          </p:spPr>
          <p:txBody>
            <a:bodyPr wrap="square" rtlCol="0">
              <a:spAutoFit/>
            </a:bodyPr>
            <a:lstStyle/>
            <a:p>
              <a:r>
                <a:rPr lang="en-US" sz="900" dirty="0">
                  <a:solidFill>
                    <a:schemeClr val="bg1"/>
                  </a:solidFill>
                </a:rPr>
                <a:t>32%</a:t>
              </a:r>
            </a:p>
          </p:txBody>
        </p:sp>
        <p:sp>
          <p:nvSpPr>
            <p:cNvPr id="36" name="TextBox 35">
              <a:extLst>
                <a:ext uri="{FF2B5EF4-FFF2-40B4-BE49-F238E27FC236}">
                  <a16:creationId xmlns:a16="http://schemas.microsoft.com/office/drawing/2014/main" id="{D3B09E40-43C1-4D9D-9B6C-436B6068D845}"/>
                </a:ext>
              </a:extLst>
            </p:cNvPr>
            <p:cNvSpPr txBox="1"/>
            <p:nvPr/>
          </p:nvSpPr>
          <p:spPr>
            <a:xfrm>
              <a:off x="6465932" y="6003058"/>
              <a:ext cx="411126" cy="230832"/>
            </a:xfrm>
            <a:prstGeom prst="rect">
              <a:avLst/>
            </a:prstGeom>
            <a:noFill/>
          </p:spPr>
          <p:txBody>
            <a:bodyPr wrap="square" rtlCol="0">
              <a:spAutoFit/>
            </a:bodyPr>
            <a:lstStyle/>
            <a:p>
              <a:r>
                <a:rPr lang="en-US" sz="900" dirty="0">
                  <a:solidFill>
                    <a:schemeClr val="bg1"/>
                  </a:solidFill>
                </a:rPr>
                <a:t>29%</a:t>
              </a:r>
            </a:p>
          </p:txBody>
        </p:sp>
        <p:sp>
          <p:nvSpPr>
            <p:cNvPr id="37" name="TextBox 36">
              <a:extLst>
                <a:ext uri="{FF2B5EF4-FFF2-40B4-BE49-F238E27FC236}">
                  <a16:creationId xmlns:a16="http://schemas.microsoft.com/office/drawing/2014/main" id="{2631D111-362C-4946-90B5-9DEC1B150331}"/>
                </a:ext>
              </a:extLst>
            </p:cNvPr>
            <p:cNvSpPr txBox="1"/>
            <p:nvPr/>
          </p:nvSpPr>
          <p:spPr>
            <a:xfrm>
              <a:off x="6465932" y="4830032"/>
              <a:ext cx="411126" cy="230832"/>
            </a:xfrm>
            <a:prstGeom prst="rect">
              <a:avLst/>
            </a:prstGeom>
            <a:noFill/>
          </p:spPr>
          <p:txBody>
            <a:bodyPr wrap="square" rtlCol="0">
              <a:spAutoFit/>
            </a:bodyPr>
            <a:lstStyle/>
            <a:p>
              <a:r>
                <a:rPr lang="en-US" sz="900" dirty="0">
                  <a:solidFill>
                    <a:schemeClr val="bg1"/>
                  </a:solidFill>
                </a:rPr>
                <a:t>24%</a:t>
              </a:r>
            </a:p>
          </p:txBody>
        </p:sp>
        <p:sp>
          <p:nvSpPr>
            <p:cNvPr id="38" name="TextBox 37">
              <a:extLst>
                <a:ext uri="{FF2B5EF4-FFF2-40B4-BE49-F238E27FC236}">
                  <a16:creationId xmlns:a16="http://schemas.microsoft.com/office/drawing/2014/main" id="{F1B78C4B-29CE-41C7-9917-DFECC4892D57}"/>
                </a:ext>
              </a:extLst>
            </p:cNvPr>
            <p:cNvSpPr txBox="1"/>
            <p:nvPr/>
          </p:nvSpPr>
          <p:spPr>
            <a:xfrm>
              <a:off x="6978124" y="5557281"/>
              <a:ext cx="411126" cy="230832"/>
            </a:xfrm>
            <a:prstGeom prst="rect">
              <a:avLst/>
            </a:prstGeom>
            <a:noFill/>
          </p:spPr>
          <p:txBody>
            <a:bodyPr wrap="square" rtlCol="0">
              <a:spAutoFit/>
            </a:bodyPr>
            <a:lstStyle/>
            <a:p>
              <a:r>
                <a:rPr lang="en-US" sz="900" dirty="0">
                  <a:solidFill>
                    <a:schemeClr val="bg1"/>
                  </a:solidFill>
                </a:rPr>
                <a:t>14%</a:t>
              </a:r>
            </a:p>
          </p:txBody>
        </p:sp>
        <p:sp>
          <p:nvSpPr>
            <p:cNvPr id="39" name="TextBox 38">
              <a:extLst>
                <a:ext uri="{FF2B5EF4-FFF2-40B4-BE49-F238E27FC236}">
                  <a16:creationId xmlns:a16="http://schemas.microsoft.com/office/drawing/2014/main" id="{357923E5-F0B3-4FA8-A9B5-7DC5427D6FF1}"/>
                </a:ext>
              </a:extLst>
            </p:cNvPr>
            <p:cNvSpPr txBox="1"/>
            <p:nvPr/>
          </p:nvSpPr>
          <p:spPr>
            <a:xfrm>
              <a:off x="5577064" y="4356570"/>
              <a:ext cx="482833" cy="231318"/>
            </a:xfrm>
            <a:prstGeom prst="rect">
              <a:avLst/>
            </a:prstGeom>
            <a:noFill/>
          </p:spPr>
          <p:txBody>
            <a:bodyPr wrap="square" rtlCol="0">
              <a:spAutoFit/>
            </a:bodyPr>
            <a:lstStyle/>
            <a:p>
              <a:r>
                <a:rPr lang="en-US" sz="1000" b="1" dirty="0"/>
                <a:t>Fig.</a:t>
              </a:r>
            </a:p>
          </p:txBody>
        </p:sp>
      </p:grpSp>
      <p:sp>
        <p:nvSpPr>
          <p:cNvPr id="30" name="TextBox 29">
            <a:extLst>
              <a:ext uri="{FF2B5EF4-FFF2-40B4-BE49-F238E27FC236}">
                <a16:creationId xmlns:a16="http://schemas.microsoft.com/office/drawing/2014/main" id="{E6D67F19-4D0C-4BC8-88A2-37CDD347DC79}"/>
              </a:ext>
            </a:extLst>
          </p:cNvPr>
          <p:cNvSpPr txBox="1"/>
          <p:nvPr/>
        </p:nvSpPr>
        <p:spPr>
          <a:xfrm>
            <a:off x="8454669" y="6293563"/>
            <a:ext cx="3402419" cy="307777"/>
          </a:xfrm>
          <a:prstGeom prst="rect">
            <a:avLst/>
          </a:prstGeom>
          <a:noFill/>
        </p:spPr>
        <p:txBody>
          <a:bodyPr wrap="square" rtlCol="0">
            <a:spAutoFit/>
          </a:bodyPr>
          <a:lstStyle/>
          <a:p>
            <a:r>
              <a:rPr lang="en-US" sz="1400" dirty="0">
                <a:solidFill>
                  <a:srgbClr val="0070C0"/>
                </a:solidFill>
              </a:rPr>
              <a:t>* The pie charts are done by SSRS</a:t>
            </a:r>
          </a:p>
        </p:txBody>
      </p:sp>
      <p:grpSp>
        <p:nvGrpSpPr>
          <p:cNvPr id="31" name="Group 30">
            <a:extLst>
              <a:ext uri="{FF2B5EF4-FFF2-40B4-BE49-F238E27FC236}">
                <a16:creationId xmlns:a16="http://schemas.microsoft.com/office/drawing/2014/main" id="{91E21C6A-1407-460B-A1DA-7B60AB7CA44C}"/>
              </a:ext>
            </a:extLst>
          </p:cNvPr>
          <p:cNvGrpSpPr/>
          <p:nvPr/>
        </p:nvGrpSpPr>
        <p:grpSpPr>
          <a:xfrm>
            <a:off x="0" y="0"/>
            <a:ext cx="1434517" cy="6858000"/>
            <a:chOff x="0" y="0"/>
            <a:chExt cx="1434517" cy="6858000"/>
          </a:xfrm>
        </p:grpSpPr>
        <p:sp>
          <p:nvSpPr>
            <p:cNvPr id="32" name="Rectangle 31">
              <a:extLst>
                <a:ext uri="{FF2B5EF4-FFF2-40B4-BE49-F238E27FC236}">
                  <a16:creationId xmlns:a16="http://schemas.microsoft.com/office/drawing/2014/main" id="{11EE0A6B-DA4D-40E5-A721-884A25B8215E}"/>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Pentagon 32">
              <a:extLst>
                <a:ext uri="{FF2B5EF4-FFF2-40B4-BE49-F238E27FC236}">
                  <a16:creationId xmlns:a16="http://schemas.microsoft.com/office/drawing/2014/main" id="{8E66A232-EFAF-4107-94DF-C4B940B29378}"/>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664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902077F-40B7-4BFB-831C-13502992ED6B}"/>
              </a:ext>
            </a:extLst>
          </p:cNvPr>
          <p:cNvGrpSpPr/>
          <p:nvPr/>
        </p:nvGrpSpPr>
        <p:grpSpPr>
          <a:xfrm>
            <a:off x="1283368" y="1300868"/>
            <a:ext cx="4438273" cy="5169652"/>
            <a:chOff x="1283368" y="1248420"/>
            <a:chExt cx="4438273" cy="5169652"/>
          </a:xfrm>
        </p:grpSpPr>
        <p:pic>
          <p:nvPicPr>
            <p:cNvPr id="28" name="Picture 27">
              <a:extLst>
                <a:ext uri="{FF2B5EF4-FFF2-40B4-BE49-F238E27FC236}">
                  <a16:creationId xmlns:a16="http://schemas.microsoft.com/office/drawing/2014/main" id="{86906D15-F4A5-4DC4-889F-399731289747}"/>
                </a:ext>
              </a:extLst>
            </p:cNvPr>
            <p:cNvPicPr>
              <a:picLocks noChangeAspect="1"/>
            </p:cNvPicPr>
            <p:nvPr/>
          </p:nvPicPr>
          <p:blipFill>
            <a:blip r:embed="rId3"/>
            <a:stretch>
              <a:fillRect/>
            </a:stretch>
          </p:blipFill>
          <p:spPr>
            <a:xfrm>
              <a:off x="1289465" y="1248420"/>
              <a:ext cx="4432176" cy="1835055"/>
            </a:xfrm>
            <a:prstGeom prst="rect">
              <a:avLst/>
            </a:prstGeom>
          </p:spPr>
        </p:pic>
        <p:pic>
          <p:nvPicPr>
            <p:cNvPr id="30" name="Picture 29">
              <a:extLst>
                <a:ext uri="{FF2B5EF4-FFF2-40B4-BE49-F238E27FC236}">
                  <a16:creationId xmlns:a16="http://schemas.microsoft.com/office/drawing/2014/main" id="{9EB02EA2-0778-4EAE-8028-11053061D07F}"/>
                </a:ext>
              </a:extLst>
            </p:cNvPr>
            <p:cNvPicPr>
              <a:picLocks noChangeAspect="1"/>
            </p:cNvPicPr>
            <p:nvPr/>
          </p:nvPicPr>
          <p:blipFill>
            <a:blip r:embed="rId4"/>
            <a:stretch>
              <a:fillRect/>
            </a:stretch>
          </p:blipFill>
          <p:spPr>
            <a:xfrm>
              <a:off x="1356526" y="3183526"/>
              <a:ext cx="4298053" cy="1633870"/>
            </a:xfrm>
            <a:prstGeom prst="rect">
              <a:avLst/>
            </a:prstGeom>
          </p:spPr>
        </p:pic>
        <p:pic>
          <p:nvPicPr>
            <p:cNvPr id="32" name="Picture 31">
              <a:extLst>
                <a:ext uri="{FF2B5EF4-FFF2-40B4-BE49-F238E27FC236}">
                  <a16:creationId xmlns:a16="http://schemas.microsoft.com/office/drawing/2014/main" id="{8006AF5F-9CCB-4CFE-9C18-B07E4D74B879}"/>
                </a:ext>
              </a:extLst>
            </p:cNvPr>
            <p:cNvPicPr>
              <a:picLocks noChangeAspect="1"/>
            </p:cNvPicPr>
            <p:nvPr/>
          </p:nvPicPr>
          <p:blipFill>
            <a:blip r:embed="rId5"/>
            <a:stretch>
              <a:fillRect/>
            </a:stretch>
          </p:blipFill>
          <p:spPr>
            <a:xfrm>
              <a:off x="1283368" y="4790299"/>
              <a:ext cx="4438273" cy="1627773"/>
            </a:xfrm>
            <a:prstGeom prst="rect">
              <a:avLst/>
            </a:prstGeom>
          </p:spPr>
        </p:pic>
      </p:grpSp>
      <p:sp>
        <p:nvSpPr>
          <p:cNvPr id="3" name="Slide Number Placeholder 2">
            <a:extLst>
              <a:ext uri="{FF2B5EF4-FFF2-40B4-BE49-F238E27FC236}">
                <a16:creationId xmlns:a16="http://schemas.microsoft.com/office/drawing/2014/main" id="{8F380650-FDE8-4F63-B003-F0782321D392}"/>
              </a:ext>
            </a:extLst>
          </p:cNvPr>
          <p:cNvSpPr>
            <a:spLocks noGrp="1"/>
          </p:cNvSpPr>
          <p:nvPr>
            <p:ph type="sldNum" sz="quarter" idx="12"/>
          </p:nvPr>
        </p:nvSpPr>
        <p:spPr/>
        <p:txBody>
          <a:bodyPr/>
          <a:lstStyle/>
          <a:p>
            <a:fld id="{E31375A4-56A4-47D6-9801-1991572033F7}" type="slidenum">
              <a:rPr lang="en-US" smtClean="0"/>
              <a:pPr/>
              <a:t>8</a:t>
            </a:fld>
            <a:endParaRPr lang="en-US" dirty="0"/>
          </a:p>
        </p:txBody>
      </p:sp>
      <p:sp>
        <p:nvSpPr>
          <p:cNvPr id="10" name="TextBox 9">
            <a:extLst>
              <a:ext uri="{FF2B5EF4-FFF2-40B4-BE49-F238E27FC236}">
                <a16:creationId xmlns:a16="http://schemas.microsoft.com/office/drawing/2014/main" id="{7D92F172-D2DC-4142-9D38-DB52F73DC2B6}"/>
              </a:ext>
            </a:extLst>
          </p:cNvPr>
          <p:cNvSpPr txBox="1"/>
          <p:nvPr/>
        </p:nvSpPr>
        <p:spPr>
          <a:xfrm>
            <a:off x="3955891" y="1627203"/>
            <a:ext cx="1209482" cy="307777"/>
          </a:xfrm>
          <a:prstGeom prst="rect">
            <a:avLst/>
          </a:prstGeom>
          <a:noFill/>
        </p:spPr>
        <p:txBody>
          <a:bodyPr wrap="square" rtlCol="0">
            <a:spAutoFit/>
          </a:bodyPr>
          <a:lstStyle/>
          <a:p>
            <a:r>
              <a:rPr lang="en-US" altLang="zh-CN" sz="1400" b="1" dirty="0">
                <a:solidFill>
                  <a:srgbClr val="FF0000"/>
                </a:solidFill>
              </a:rPr>
              <a:t>Cor = -0.50</a:t>
            </a:r>
            <a:endParaRPr lang="en-US" sz="1400" b="1" dirty="0">
              <a:solidFill>
                <a:srgbClr val="FF0000"/>
              </a:solidFill>
            </a:endParaRPr>
          </a:p>
        </p:txBody>
      </p:sp>
      <p:sp>
        <p:nvSpPr>
          <p:cNvPr id="11" name="TextBox 10">
            <a:extLst>
              <a:ext uri="{FF2B5EF4-FFF2-40B4-BE49-F238E27FC236}">
                <a16:creationId xmlns:a16="http://schemas.microsoft.com/office/drawing/2014/main" id="{4EE0C4DC-6FCB-4F1F-B9B8-ACA6DCF7A3C3}"/>
              </a:ext>
            </a:extLst>
          </p:cNvPr>
          <p:cNvSpPr txBox="1"/>
          <p:nvPr/>
        </p:nvSpPr>
        <p:spPr>
          <a:xfrm>
            <a:off x="5648914" y="2347040"/>
            <a:ext cx="6229765" cy="3785652"/>
          </a:xfrm>
          <a:prstGeom prst="rect">
            <a:avLst/>
          </a:prstGeom>
          <a:noFill/>
        </p:spPr>
        <p:txBody>
          <a:bodyPr wrap="square" rtlCol="0">
            <a:spAutoFit/>
          </a:bodyPr>
          <a:lstStyle/>
          <a:p>
            <a:r>
              <a:rPr lang="en-US" sz="2400" b="1" dirty="0"/>
              <a:t>Multiple Linear Regression Model:</a:t>
            </a:r>
          </a:p>
          <a:p>
            <a:endParaRPr lang="en-US" sz="2400" dirty="0"/>
          </a:p>
          <a:p>
            <a:r>
              <a:rPr lang="en-US" sz="2000" dirty="0"/>
              <a:t>House Price = -</a:t>
            </a:r>
            <a:r>
              <a:rPr lang="en-US" sz="2000" b="1" dirty="0"/>
              <a:t>254461.62</a:t>
            </a:r>
            <a:r>
              <a:rPr lang="en-US" sz="2000" dirty="0"/>
              <a:t>*Distance + 79778.19*Bedroom + 79686.24*</a:t>
            </a:r>
            <a:r>
              <a:rPr lang="en-US" sz="2000" dirty="0" err="1"/>
              <a:t>LandSize</a:t>
            </a:r>
            <a:endParaRPr lang="en-US" sz="2000" dirty="0"/>
          </a:p>
          <a:p>
            <a:endParaRPr lang="en-US" altLang="zh-CN" sz="1000" dirty="0">
              <a:solidFill>
                <a:srgbClr val="FF0000"/>
              </a:solidFill>
            </a:endParaRPr>
          </a:p>
          <a:p>
            <a:r>
              <a:rPr lang="zh-CN" altLang="en-US" sz="2000" dirty="0"/>
              <a:t>**</a:t>
            </a:r>
            <a:r>
              <a:rPr lang="en-US" sz="2000" dirty="0"/>
              <a:t> F-significant = 0.00 : the model is </a:t>
            </a:r>
            <a:r>
              <a:rPr lang="en-US" sz="2000" b="1" dirty="0"/>
              <a:t>significant</a:t>
            </a:r>
          </a:p>
          <a:p>
            <a:endParaRPr lang="en-US" sz="1000" dirty="0"/>
          </a:p>
          <a:p>
            <a:pPr marL="342900" indent="-342900">
              <a:buFont typeface="Wingdings" panose="05000000000000000000" pitchFamily="2" charset="2"/>
              <a:buChar char="v"/>
            </a:pPr>
            <a:r>
              <a:rPr lang="en-US" sz="2000" b="1" dirty="0">
                <a:solidFill>
                  <a:srgbClr val="FF0000"/>
                </a:solidFill>
              </a:rPr>
              <a:t>Distance </a:t>
            </a:r>
            <a:r>
              <a:rPr lang="en-US" sz="2000" dirty="0"/>
              <a:t>is the </a:t>
            </a:r>
            <a:r>
              <a:rPr lang="en-US" sz="2000" b="1" dirty="0">
                <a:solidFill>
                  <a:srgbClr val="FF0000"/>
                </a:solidFill>
              </a:rPr>
              <a:t>biggest contributor  </a:t>
            </a:r>
            <a:r>
              <a:rPr lang="en-US" sz="2000" dirty="0">
                <a:solidFill>
                  <a:schemeClr val="tx2"/>
                </a:solidFill>
              </a:rPr>
              <a:t>to</a:t>
            </a:r>
            <a:r>
              <a:rPr lang="en-US" sz="2000" b="1" dirty="0">
                <a:solidFill>
                  <a:srgbClr val="FF0000"/>
                </a:solidFill>
              </a:rPr>
              <a:t> </a:t>
            </a:r>
            <a:r>
              <a:rPr lang="en-US" sz="2000" dirty="0"/>
              <a:t>house Price</a:t>
            </a:r>
          </a:p>
          <a:p>
            <a:r>
              <a:rPr lang="en-US" sz="700" dirty="0"/>
              <a:t> </a:t>
            </a:r>
          </a:p>
          <a:p>
            <a:r>
              <a:rPr lang="en-US" sz="2400" dirty="0">
                <a:solidFill>
                  <a:srgbClr val="FF0000"/>
                </a:solidFill>
              </a:rPr>
              <a:t>“Sacrificing” the distance can significantly save your budget to buy a house</a:t>
            </a:r>
          </a:p>
          <a:p>
            <a:endParaRPr lang="en-US" sz="900" dirty="0">
              <a:solidFill>
                <a:schemeClr val="tx2"/>
              </a:solidFill>
            </a:endParaRPr>
          </a:p>
          <a:p>
            <a:r>
              <a:rPr lang="en-US" sz="1400" dirty="0">
                <a:solidFill>
                  <a:schemeClr val="tx2"/>
                </a:solidFill>
              </a:rPr>
              <a:t>Note: before doing the analysis, we use z-score to standardize the distance, </a:t>
            </a:r>
            <a:r>
              <a:rPr lang="en-US" sz="1400" dirty="0" err="1">
                <a:solidFill>
                  <a:schemeClr val="tx2"/>
                </a:solidFill>
              </a:rPr>
              <a:t>landsize</a:t>
            </a:r>
            <a:r>
              <a:rPr lang="en-US" sz="1400" dirty="0">
                <a:solidFill>
                  <a:schemeClr val="tx2"/>
                </a:solidFill>
              </a:rPr>
              <a:t> and bedroom</a:t>
            </a:r>
          </a:p>
        </p:txBody>
      </p:sp>
      <p:sp>
        <p:nvSpPr>
          <p:cNvPr id="13" name="Rectangle: Rounded Corners 12">
            <a:extLst>
              <a:ext uri="{FF2B5EF4-FFF2-40B4-BE49-F238E27FC236}">
                <a16:creationId xmlns:a16="http://schemas.microsoft.com/office/drawing/2014/main" id="{4A5E7102-ED50-4DC2-8D10-6B2DDA166834}"/>
              </a:ext>
            </a:extLst>
          </p:cNvPr>
          <p:cNvSpPr/>
          <p:nvPr/>
        </p:nvSpPr>
        <p:spPr>
          <a:xfrm>
            <a:off x="7163739" y="3083711"/>
            <a:ext cx="1260415" cy="345289"/>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5B17B02-10EF-436A-88BC-FA9AD3E8E10B}"/>
              </a:ext>
            </a:extLst>
          </p:cNvPr>
          <p:cNvSpPr/>
          <p:nvPr/>
        </p:nvSpPr>
        <p:spPr>
          <a:xfrm>
            <a:off x="3897549" y="1569396"/>
            <a:ext cx="1128408" cy="48638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Curved 38">
            <a:extLst>
              <a:ext uri="{FF2B5EF4-FFF2-40B4-BE49-F238E27FC236}">
                <a16:creationId xmlns:a16="http://schemas.microsoft.com/office/drawing/2014/main" id="{556B5B24-DCD5-435B-B64C-946F3DF13FE8}"/>
              </a:ext>
            </a:extLst>
          </p:cNvPr>
          <p:cNvCxnSpPr>
            <a:cxnSpLocks/>
            <a:stCxn id="10" idx="3"/>
          </p:cNvCxnSpPr>
          <p:nvPr/>
        </p:nvCxnSpPr>
        <p:spPr>
          <a:xfrm flipV="1">
            <a:off x="5165373" y="1639154"/>
            <a:ext cx="489206" cy="141938"/>
          </a:xfrm>
          <a:prstGeom prst="curvedConnector3">
            <a:avLst>
              <a:gd name="adj1" fmla="val 50000"/>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142F49D-2E20-431E-B33F-CCBEF9CF20F7}"/>
              </a:ext>
            </a:extLst>
          </p:cNvPr>
          <p:cNvSpPr/>
          <p:nvPr/>
        </p:nvSpPr>
        <p:spPr>
          <a:xfrm>
            <a:off x="1219467" y="6633072"/>
            <a:ext cx="10019431" cy="261610"/>
          </a:xfrm>
          <a:prstGeom prst="rect">
            <a:avLst/>
          </a:prstGeom>
        </p:spPr>
        <p:txBody>
          <a:bodyPr wrap="square">
            <a:spAutoFit/>
          </a:bodyPr>
          <a:lstStyle/>
          <a:p>
            <a:r>
              <a:rPr lang="en-US" sz="1100" dirty="0">
                <a:solidFill>
                  <a:srgbClr val="C00000"/>
                </a:solidFill>
              </a:rPr>
              <a:t>http://blog.minitab.com/blog/adventures-in-statistics-2/how-to-identify-the-most-important-predictor-variables-in-regression-models</a:t>
            </a:r>
          </a:p>
        </p:txBody>
      </p:sp>
      <p:grpSp>
        <p:nvGrpSpPr>
          <p:cNvPr id="60" name="Group 59">
            <a:extLst>
              <a:ext uri="{FF2B5EF4-FFF2-40B4-BE49-F238E27FC236}">
                <a16:creationId xmlns:a16="http://schemas.microsoft.com/office/drawing/2014/main" id="{21E919AB-62AB-4FA6-8A1F-0E1A18A40CE1}"/>
              </a:ext>
            </a:extLst>
          </p:cNvPr>
          <p:cNvGrpSpPr/>
          <p:nvPr/>
        </p:nvGrpSpPr>
        <p:grpSpPr>
          <a:xfrm>
            <a:off x="5654579" y="1389130"/>
            <a:ext cx="5884108" cy="707886"/>
            <a:chOff x="5654579" y="1389130"/>
            <a:chExt cx="5884108" cy="707886"/>
          </a:xfrm>
        </p:grpSpPr>
        <p:sp>
          <p:nvSpPr>
            <p:cNvPr id="34" name="Rectangle 33">
              <a:extLst>
                <a:ext uri="{FF2B5EF4-FFF2-40B4-BE49-F238E27FC236}">
                  <a16:creationId xmlns:a16="http://schemas.microsoft.com/office/drawing/2014/main" id="{EAC7375E-73D8-473B-8DB8-6FEE768E5DF4}"/>
                </a:ext>
              </a:extLst>
            </p:cNvPr>
            <p:cNvSpPr/>
            <p:nvPr/>
          </p:nvSpPr>
          <p:spPr>
            <a:xfrm>
              <a:off x="5654579" y="1389130"/>
              <a:ext cx="5884108" cy="707886"/>
            </a:xfrm>
            <a:prstGeom prst="rect">
              <a:avLst/>
            </a:prstGeom>
          </p:spPr>
          <p:txBody>
            <a:bodyPr wrap="square">
              <a:spAutoFit/>
            </a:bodyPr>
            <a:lstStyle/>
            <a:p>
              <a:r>
                <a:rPr lang="en-US" sz="2000" dirty="0">
                  <a:solidFill>
                    <a:schemeClr val="tx2"/>
                  </a:solidFill>
                  <a:cs typeface="Times New Roman" panose="02020603050405020304" pitchFamily="18" charset="0"/>
                </a:rPr>
                <a:t>Price is inversely proportional to distance. </a:t>
              </a:r>
            </a:p>
            <a:p>
              <a:r>
                <a:rPr lang="en-US" sz="2000" dirty="0">
                  <a:solidFill>
                    <a:schemeClr val="tx2"/>
                  </a:solidFill>
                  <a:cs typeface="Times New Roman" panose="02020603050405020304" pitchFamily="18" charset="0"/>
                </a:rPr>
                <a:t>Distance </a:t>
              </a:r>
              <a:r>
                <a:rPr lang="en-US" sz="2000" b="1" dirty="0">
                  <a:solidFill>
                    <a:schemeClr val="tx2"/>
                  </a:solidFill>
                  <a:cs typeface="Times New Roman" panose="02020603050405020304" pitchFamily="18" charset="0"/>
                </a:rPr>
                <a:t>increase</a:t>
              </a:r>
              <a:r>
                <a:rPr lang="en-US" sz="2000" dirty="0">
                  <a:solidFill>
                    <a:schemeClr val="tx2"/>
                  </a:solidFill>
                  <a:cs typeface="Times New Roman" panose="02020603050405020304" pitchFamily="18" charset="0"/>
                </a:rPr>
                <a:t>          House price would be </a:t>
              </a:r>
              <a:r>
                <a:rPr lang="en-US" sz="2000" b="1" dirty="0">
                  <a:solidFill>
                    <a:schemeClr val="tx2"/>
                  </a:solidFill>
                  <a:cs typeface="Times New Roman" panose="02020603050405020304" pitchFamily="18" charset="0"/>
                </a:rPr>
                <a:t>lower </a:t>
              </a:r>
            </a:p>
          </p:txBody>
        </p:sp>
        <p:cxnSp>
          <p:nvCxnSpPr>
            <p:cNvPr id="59" name="Straight Arrow Connector 58">
              <a:extLst>
                <a:ext uri="{FF2B5EF4-FFF2-40B4-BE49-F238E27FC236}">
                  <a16:creationId xmlns:a16="http://schemas.microsoft.com/office/drawing/2014/main" id="{2A0D78BB-0B6F-47C2-B32D-509E7AC27E73}"/>
                </a:ext>
              </a:extLst>
            </p:cNvPr>
            <p:cNvCxnSpPr/>
            <p:nvPr/>
          </p:nvCxnSpPr>
          <p:spPr>
            <a:xfrm>
              <a:off x="8170947" y="1934980"/>
              <a:ext cx="404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778BF655-5F18-49E4-8541-F1E817175E85}"/>
              </a:ext>
            </a:extLst>
          </p:cNvPr>
          <p:cNvSpPr>
            <a:spLocks noGrp="1"/>
          </p:cNvSpPr>
          <p:nvPr>
            <p:ph type="title"/>
          </p:nvPr>
        </p:nvSpPr>
        <p:spPr>
          <a:xfrm>
            <a:off x="1894419" y="214565"/>
            <a:ext cx="8911687" cy="1096714"/>
          </a:xfrm>
        </p:spPr>
        <p:txBody>
          <a:bodyPr>
            <a:normAutofit fontScale="90000"/>
          </a:bodyPr>
          <a:lstStyle/>
          <a:p>
            <a:r>
              <a:rPr lang="en-US" dirty="0"/>
              <a:t>What is the most important factor </a:t>
            </a:r>
            <a:br>
              <a:rPr lang="en-US" dirty="0"/>
            </a:br>
            <a:r>
              <a:rPr lang="en-US" dirty="0"/>
              <a:t>that affects the price of a house?</a:t>
            </a:r>
          </a:p>
        </p:txBody>
      </p:sp>
    </p:spTree>
    <p:extLst>
      <p:ext uri="{BB962C8B-B14F-4D97-AF65-F5344CB8AC3E}">
        <p14:creationId xmlns:p14="http://schemas.microsoft.com/office/powerpoint/2010/main" val="29592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out)">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down)">
                                      <p:cBhvr>
                                        <p:cTn id="12" dur="500"/>
                                        <p:tgtEl>
                                          <p:spTgt spid="60"/>
                                        </p:tgtEl>
                                      </p:cBhvr>
                                    </p:animEffect>
                                  </p:childTnLst>
                                </p:cTn>
                              </p:par>
                              <p:par>
                                <p:cTn id="13" presetID="6" presetClass="entr" presetSubtype="32"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circle(out)">
                                      <p:cBhvr>
                                        <p:cTn id="15" dur="75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wipe(up)">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xEl>
                                              <p:pRg st="7" end="7"/>
                                            </p:txEl>
                                          </p:spTgt>
                                        </p:tgtEl>
                                        <p:attrNameLst>
                                          <p:attrName>style.visibility</p:attrName>
                                        </p:attrNameLst>
                                      </p:cBhvr>
                                      <p:to>
                                        <p:strVal val="visible"/>
                                      </p:to>
                                    </p:set>
                                    <p:animEffect transition="in" filter="wipe(up)">
                                      <p:cBhvr>
                                        <p:cTn id="30" dur="500"/>
                                        <p:tgtEl>
                                          <p:spTgt spid="1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250"/>
                                  </p:stCondLst>
                                  <p:childTnLst>
                                    <p:set>
                                      <p:cBhvr>
                                        <p:cTn id="34" dur="1" fill="hold">
                                          <p:stCondLst>
                                            <p:cond delay="0"/>
                                          </p:stCondLst>
                                        </p:cTn>
                                        <p:tgtEl>
                                          <p:spTgt spid="11">
                                            <p:txEl>
                                              <p:pRg st="8" end="8"/>
                                            </p:txEl>
                                          </p:spTgt>
                                        </p:tgtEl>
                                        <p:attrNameLst>
                                          <p:attrName>style.visibility</p:attrName>
                                        </p:attrNameLst>
                                      </p:cBhvr>
                                      <p:to>
                                        <p:strVal val="visible"/>
                                      </p:to>
                                    </p:set>
                                    <p:animEffect transition="in" filter="circle(in)">
                                      <p:cBhvr>
                                        <p:cTn id="35" dur="75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A2EC-3FAA-420A-B5C2-76F48038743D}"/>
              </a:ext>
            </a:extLst>
          </p:cNvPr>
          <p:cNvSpPr>
            <a:spLocks noGrp="1"/>
          </p:cNvSpPr>
          <p:nvPr>
            <p:ph type="title"/>
          </p:nvPr>
        </p:nvSpPr>
        <p:spPr/>
        <p:txBody>
          <a:bodyPr/>
          <a:lstStyle/>
          <a:p>
            <a:r>
              <a:rPr lang="en-US" dirty="0"/>
              <a:t>Where to Buy a 3-4 Bedroom House</a:t>
            </a:r>
            <a:br>
              <a:rPr lang="en-US" dirty="0"/>
            </a:br>
            <a:r>
              <a:rPr lang="en-US" sz="2800" dirty="0">
                <a:solidFill>
                  <a:schemeClr val="tx1"/>
                </a:solidFill>
              </a:rPr>
              <a:t>-Target Regions</a:t>
            </a:r>
            <a:endParaRPr lang="en-US" dirty="0">
              <a:solidFill>
                <a:schemeClr val="tx1"/>
              </a:solidFill>
            </a:endParaRPr>
          </a:p>
        </p:txBody>
      </p:sp>
      <p:graphicFrame>
        <p:nvGraphicFramePr>
          <p:cNvPr id="4" name="Content Placeholder 3">
            <a:extLst>
              <a:ext uri="{FF2B5EF4-FFF2-40B4-BE49-F238E27FC236}">
                <a16:creationId xmlns:a16="http://schemas.microsoft.com/office/drawing/2014/main" id="{0E208499-494F-4C9E-9BFE-1E28B81492F1}"/>
              </a:ext>
            </a:extLst>
          </p:cNvPr>
          <p:cNvGraphicFramePr>
            <a:graphicFrameLocks noGrp="1"/>
          </p:cNvGraphicFramePr>
          <p:nvPr>
            <p:ph idx="1"/>
            <p:extLst>
              <p:ext uri="{D42A27DB-BD31-4B8C-83A1-F6EECF244321}">
                <p14:modId xmlns:p14="http://schemas.microsoft.com/office/powerpoint/2010/main" val="2810877314"/>
              </p:ext>
            </p:extLst>
          </p:nvPr>
        </p:nvGraphicFramePr>
        <p:xfrm>
          <a:off x="2355681" y="1905001"/>
          <a:ext cx="7480637" cy="4328890"/>
        </p:xfrm>
        <a:graphic>
          <a:graphicData uri="http://schemas.openxmlformats.org/drawingml/2006/chart">
            <c:chart xmlns:c="http://schemas.openxmlformats.org/drawingml/2006/chart" xmlns:r="http://schemas.openxmlformats.org/officeDocument/2006/relationships" r:id="rId3"/>
          </a:graphicData>
        </a:graphic>
      </p:graphicFrame>
      <p:sp>
        <p:nvSpPr>
          <p:cNvPr id="5" name="Callout: Bent Line with No Border 4">
            <a:extLst>
              <a:ext uri="{FF2B5EF4-FFF2-40B4-BE49-F238E27FC236}">
                <a16:creationId xmlns:a16="http://schemas.microsoft.com/office/drawing/2014/main" id="{67112A25-BAB0-4A22-80EA-4E398146C0F6}"/>
              </a:ext>
            </a:extLst>
          </p:cNvPr>
          <p:cNvSpPr/>
          <p:nvPr/>
        </p:nvSpPr>
        <p:spPr>
          <a:xfrm>
            <a:off x="9580770" y="2137358"/>
            <a:ext cx="2553489" cy="971243"/>
          </a:xfrm>
          <a:prstGeom prst="callout2">
            <a:avLst>
              <a:gd name="adj1" fmla="val 49882"/>
              <a:gd name="adj2" fmla="val -863"/>
              <a:gd name="adj3" fmla="val 59316"/>
              <a:gd name="adj4" fmla="val -7029"/>
              <a:gd name="adj5" fmla="val 87972"/>
              <a:gd name="adj6" fmla="val -160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Southern Metropolitan</a:t>
            </a:r>
          </a:p>
          <a:p>
            <a:r>
              <a:rPr lang="en-US" sz="1400" dirty="0">
                <a:solidFill>
                  <a:schemeClr val="tx1"/>
                </a:solidFill>
              </a:rPr>
              <a:t>Avg price:  $1.5 Million</a:t>
            </a:r>
          </a:p>
          <a:p>
            <a:r>
              <a:rPr lang="en-US" sz="1400" dirty="0">
                <a:solidFill>
                  <a:schemeClr val="tx1"/>
                </a:solidFill>
              </a:rPr>
              <a:t>2016-2017: +4%</a:t>
            </a:r>
          </a:p>
          <a:p>
            <a:r>
              <a:rPr lang="en-US" sz="1400" dirty="0">
                <a:solidFill>
                  <a:schemeClr val="tx1"/>
                </a:solidFill>
              </a:rPr>
              <a:t>2017-2018: +8%</a:t>
            </a:r>
          </a:p>
        </p:txBody>
      </p:sp>
      <p:sp>
        <p:nvSpPr>
          <p:cNvPr id="11" name="Callout: Bent Line with No Border 10">
            <a:extLst>
              <a:ext uri="{FF2B5EF4-FFF2-40B4-BE49-F238E27FC236}">
                <a16:creationId xmlns:a16="http://schemas.microsoft.com/office/drawing/2014/main" id="{692C0332-FE3C-4C2D-B2D2-F103776646B3}"/>
              </a:ext>
            </a:extLst>
          </p:cNvPr>
          <p:cNvSpPr/>
          <p:nvPr/>
        </p:nvSpPr>
        <p:spPr>
          <a:xfrm>
            <a:off x="9622782" y="4403627"/>
            <a:ext cx="2469463" cy="1451368"/>
          </a:xfrm>
          <a:prstGeom prst="callout2">
            <a:avLst>
              <a:gd name="adj1" fmla="val 11963"/>
              <a:gd name="adj2" fmla="val -4702"/>
              <a:gd name="adj3" fmla="val 18750"/>
              <a:gd name="adj4" fmla="val -16667"/>
              <a:gd name="adj5" fmla="val 33272"/>
              <a:gd name="adj6" fmla="val -231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400" b="1" dirty="0">
                <a:solidFill>
                  <a:prstClr val="black"/>
                </a:solidFill>
              </a:rPr>
              <a:t>Northern Metropolitan </a:t>
            </a:r>
            <a:r>
              <a:rPr lang="en-US" sz="1400" dirty="0">
                <a:solidFill>
                  <a:prstClr val="black"/>
                </a:solidFill>
              </a:rPr>
              <a:t>&amp; </a:t>
            </a:r>
            <a:r>
              <a:rPr lang="en-US" sz="1400" b="1" dirty="0">
                <a:solidFill>
                  <a:prstClr val="black"/>
                </a:solidFill>
              </a:rPr>
              <a:t>Western Metropolitan</a:t>
            </a:r>
          </a:p>
          <a:p>
            <a:pPr lvl="0" algn="just"/>
            <a:r>
              <a:rPr lang="en-US" sz="1400" dirty="0">
                <a:solidFill>
                  <a:prstClr val="black"/>
                </a:solidFill>
              </a:rPr>
              <a:t>Avg price: $ 0.7 Million</a:t>
            </a:r>
          </a:p>
          <a:p>
            <a:pPr lvl="0" algn="just"/>
            <a:r>
              <a:rPr lang="en-US" sz="1400" dirty="0">
                <a:solidFill>
                  <a:prstClr val="black"/>
                </a:solidFill>
              </a:rPr>
              <a:t>2016-2017: -15% </a:t>
            </a:r>
          </a:p>
          <a:p>
            <a:pPr lvl="0" algn="just"/>
            <a:r>
              <a:rPr lang="en-US" sz="1400" dirty="0">
                <a:solidFill>
                  <a:prstClr val="black"/>
                </a:solidFill>
              </a:rPr>
              <a:t>2017-2018: +1% / -3%</a:t>
            </a:r>
          </a:p>
        </p:txBody>
      </p:sp>
      <p:sp>
        <p:nvSpPr>
          <p:cNvPr id="13" name="TextBox 12">
            <a:extLst>
              <a:ext uri="{FF2B5EF4-FFF2-40B4-BE49-F238E27FC236}">
                <a16:creationId xmlns:a16="http://schemas.microsoft.com/office/drawing/2014/main" id="{E411A709-C24F-43F7-9519-C7823B972D43}"/>
              </a:ext>
            </a:extLst>
          </p:cNvPr>
          <p:cNvSpPr txBox="1"/>
          <p:nvPr/>
        </p:nvSpPr>
        <p:spPr>
          <a:xfrm>
            <a:off x="2863703" y="6419738"/>
            <a:ext cx="8924260" cy="307777"/>
          </a:xfrm>
          <a:prstGeom prst="rect">
            <a:avLst/>
          </a:prstGeom>
          <a:noFill/>
        </p:spPr>
        <p:txBody>
          <a:bodyPr wrap="square" rtlCol="0">
            <a:spAutoFit/>
          </a:bodyPr>
          <a:lstStyle/>
          <a:p>
            <a:r>
              <a:rPr lang="en-US" sz="1400" dirty="0">
                <a:solidFill>
                  <a:srgbClr val="0070C0"/>
                </a:solidFill>
              </a:rPr>
              <a:t>* This analysis focus on the dominant segments: Bedrooms 3-4 bedroom; Type: h; House age: &lt; 60 </a:t>
            </a:r>
            <a:r>
              <a:rPr lang="en-US" sz="1400" dirty="0" err="1">
                <a:solidFill>
                  <a:srgbClr val="0070C0"/>
                </a:solidFill>
              </a:rPr>
              <a:t>yrs</a:t>
            </a:r>
            <a:endParaRPr lang="en-US" sz="1400" dirty="0">
              <a:solidFill>
                <a:srgbClr val="0070C0"/>
              </a:solidFill>
            </a:endParaRPr>
          </a:p>
        </p:txBody>
      </p:sp>
      <p:sp>
        <p:nvSpPr>
          <p:cNvPr id="14" name="Oval 13">
            <a:extLst>
              <a:ext uri="{FF2B5EF4-FFF2-40B4-BE49-F238E27FC236}">
                <a16:creationId xmlns:a16="http://schemas.microsoft.com/office/drawing/2014/main" id="{0361ACED-D001-4E4D-9C06-A6AF368A5CBA}"/>
              </a:ext>
            </a:extLst>
          </p:cNvPr>
          <p:cNvSpPr/>
          <p:nvPr/>
        </p:nvSpPr>
        <p:spPr>
          <a:xfrm>
            <a:off x="5273749" y="5649433"/>
            <a:ext cx="1842977" cy="65213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4D2970B-0859-4675-967F-330558606D8E}"/>
              </a:ext>
            </a:extLst>
          </p:cNvPr>
          <p:cNvGrpSpPr/>
          <p:nvPr/>
        </p:nvGrpSpPr>
        <p:grpSpPr>
          <a:xfrm>
            <a:off x="0" y="0"/>
            <a:ext cx="1434517" cy="6858000"/>
            <a:chOff x="0" y="0"/>
            <a:chExt cx="1434517" cy="6858000"/>
          </a:xfrm>
        </p:grpSpPr>
        <p:sp>
          <p:nvSpPr>
            <p:cNvPr id="9" name="Rectangle 8">
              <a:extLst>
                <a:ext uri="{FF2B5EF4-FFF2-40B4-BE49-F238E27FC236}">
                  <a16:creationId xmlns:a16="http://schemas.microsoft.com/office/drawing/2014/main" id="{A658CBE0-B4FC-4598-B3CF-DEAF52C07A12}"/>
                </a:ext>
              </a:extLst>
            </p:cNvPr>
            <p:cNvSpPr/>
            <p:nvPr/>
          </p:nvSpPr>
          <p:spPr>
            <a:xfrm>
              <a:off x="0" y="0"/>
              <a:ext cx="176169"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51C6896C-343A-40BF-B7B2-80674EE4F37F}"/>
                </a:ext>
              </a:extLst>
            </p:cNvPr>
            <p:cNvSpPr/>
            <p:nvPr/>
          </p:nvSpPr>
          <p:spPr>
            <a:xfrm>
              <a:off x="0" y="624110"/>
              <a:ext cx="1434517" cy="4664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174294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1694</Words>
  <Application>Microsoft Office PowerPoint</Application>
  <PresentationFormat>Widescreen</PresentationFormat>
  <Paragraphs>227</Paragraphs>
  <Slides>15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Calibri</vt:lpstr>
      <vt:lpstr>Century Gothic</vt:lpstr>
      <vt:lpstr>Times New Roman</vt:lpstr>
      <vt:lpstr>Wingdings</vt:lpstr>
      <vt:lpstr>Wingdings 3</vt:lpstr>
      <vt:lpstr>Wisp</vt:lpstr>
      <vt:lpstr>Melbourne Housing Analysis </vt:lpstr>
      <vt:lpstr>About Melbourne…</vt:lpstr>
      <vt:lpstr>Data Description</vt:lpstr>
      <vt:lpstr>Business Questions</vt:lpstr>
      <vt:lpstr>Distribution of Total Transaction by Region </vt:lpstr>
      <vt:lpstr>Average Sale Price By Region</vt:lpstr>
      <vt:lpstr>Dominant Segments In Terms of Sold Properties</vt:lpstr>
      <vt:lpstr>What is the most important factor  that affects the price of a house?</vt:lpstr>
      <vt:lpstr>Where to Buy a 3-4 Bedroom House -Target Regions</vt:lpstr>
      <vt:lpstr>Where to Buy a 3-4 Bedroom House -Target Regions</vt:lpstr>
      <vt:lpstr>Where to buy a 3-4 bedroom house - Potential Suburbs in Northern Metropolitan</vt:lpstr>
      <vt:lpstr>When to buy a house next year? - For buyer interested in low to high price segment </vt:lpstr>
      <vt:lpstr>When to buy a house next year?  - For buyers interested in luxury segment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Housing Analysis </dc:title>
  <dc:creator>Suhong Liang</dc:creator>
  <cp:lastModifiedBy>Suhong Liang</cp:lastModifiedBy>
  <cp:revision>71</cp:revision>
  <dcterms:created xsi:type="dcterms:W3CDTF">2018-11-27T22:23:03Z</dcterms:created>
  <dcterms:modified xsi:type="dcterms:W3CDTF">2019-04-23T19:13:27Z</dcterms:modified>
</cp:coreProperties>
</file>